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32"/>
  </p:notesMasterIdLst>
  <p:sldIdLst>
    <p:sldId id="302" r:id="rId2"/>
    <p:sldId id="256" r:id="rId3"/>
    <p:sldId id="303" r:id="rId4"/>
    <p:sldId id="257" r:id="rId5"/>
    <p:sldId id="258" r:id="rId6"/>
    <p:sldId id="259" r:id="rId7"/>
    <p:sldId id="262" r:id="rId8"/>
    <p:sldId id="278" r:id="rId9"/>
    <p:sldId id="260" r:id="rId10"/>
    <p:sldId id="279" r:id="rId11"/>
    <p:sldId id="263" r:id="rId12"/>
    <p:sldId id="264" r:id="rId13"/>
    <p:sldId id="266" r:id="rId14"/>
    <p:sldId id="267" r:id="rId15"/>
    <p:sldId id="268" r:id="rId16"/>
    <p:sldId id="270" r:id="rId17"/>
    <p:sldId id="304" r:id="rId18"/>
    <p:sldId id="299" r:id="rId19"/>
    <p:sldId id="300" r:id="rId20"/>
    <p:sldId id="301" r:id="rId21"/>
    <p:sldId id="273" r:id="rId22"/>
    <p:sldId id="287" r:id="rId23"/>
    <p:sldId id="290" r:id="rId24"/>
    <p:sldId id="291" r:id="rId25"/>
    <p:sldId id="293" r:id="rId26"/>
    <p:sldId id="296" r:id="rId27"/>
    <p:sldId id="297" r:id="rId28"/>
    <p:sldId id="298" r:id="rId29"/>
    <p:sldId id="294" r:id="rId30"/>
    <p:sldId id="29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50"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289AEC-B3D3-4236-BCC7-812900CCBB3D}" type="datetimeFigureOut">
              <a:rPr lang="en-IN" smtClean="0"/>
              <a:t>17-09-2019</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53BA70-11AF-4007-BF3C-DAC76DF7028A}" type="slidenum">
              <a:rPr lang="en-IN" smtClean="0"/>
              <a:t>‹#›</a:t>
            </a:fld>
            <a:endParaRPr lang="en-IN" dirty="0"/>
          </a:p>
        </p:txBody>
      </p:sp>
    </p:spTree>
    <p:extLst>
      <p:ext uri="{BB962C8B-B14F-4D97-AF65-F5344CB8AC3E}">
        <p14:creationId xmlns:p14="http://schemas.microsoft.com/office/powerpoint/2010/main" val="3749763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4294967295"/>
          </p:nvPr>
        </p:nvSpPr>
        <p:spPr bwMode="auto">
          <a:xfrm>
            <a:off x="3885682" y="8685235"/>
            <a:ext cx="2970761"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itchFamily="34" charset="0"/>
                <a:ea typeface="SimSun" pitchFamily="2" charset="-122"/>
              </a:defRPr>
            </a:lvl1pPr>
            <a:lvl2pPr marL="731286" indent="-281264">
              <a:defRPr sz="1600">
                <a:solidFill>
                  <a:schemeClr val="tx1"/>
                </a:solidFill>
                <a:latin typeface="Tahoma" pitchFamily="34" charset="0"/>
                <a:ea typeface="SimSun" pitchFamily="2" charset="-122"/>
              </a:defRPr>
            </a:lvl2pPr>
            <a:lvl3pPr marL="1125055" indent="-225011">
              <a:defRPr sz="1600">
                <a:solidFill>
                  <a:schemeClr val="tx1"/>
                </a:solidFill>
                <a:latin typeface="Tahoma" pitchFamily="34" charset="0"/>
                <a:ea typeface="SimSun" pitchFamily="2" charset="-122"/>
              </a:defRPr>
            </a:lvl3pPr>
            <a:lvl4pPr marL="1575077" indent="-225011">
              <a:defRPr sz="1600">
                <a:solidFill>
                  <a:schemeClr val="tx1"/>
                </a:solidFill>
                <a:latin typeface="Tahoma" pitchFamily="34" charset="0"/>
                <a:ea typeface="SimSun" pitchFamily="2" charset="-122"/>
              </a:defRPr>
            </a:lvl4pPr>
            <a:lvl5pPr marL="2025099" indent="-225011">
              <a:defRPr sz="1600">
                <a:solidFill>
                  <a:schemeClr val="tx1"/>
                </a:solidFill>
                <a:latin typeface="Tahoma" pitchFamily="34" charset="0"/>
                <a:ea typeface="SimSun" pitchFamily="2" charset="-122"/>
              </a:defRPr>
            </a:lvl5pPr>
            <a:lvl6pPr marL="2475121" indent="-225011" eaLnBrk="0" fontAlgn="base" hangingPunct="0">
              <a:spcBef>
                <a:spcPct val="0"/>
              </a:spcBef>
              <a:spcAft>
                <a:spcPct val="0"/>
              </a:spcAft>
              <a:defRPr sz="1600">
                <a:solidFill>
                  <a:schemeClr val="tx1"/>
                </a:solidFill>
                <a:latin typeface="Tahoma" pitchFamily="34" charset="0"/>
                <a:ea typeface="SimSun" pitchFamily="2" charset="-122"/>
              </a:defRPr>
            </a:lvl6pPr>
            <a:lvl7pPr marL="2925143" indent="-225011" eaLnBrk="0" fontAlgn="base" hangingPunct="0">
              <a:spcBef>
                <a:spcPct val="0"/>
              </a:spcBef>
              <a:spcAft>
                <a:spcPct val="0"/>
              </a:spcAft>
              <a:defRPr sz="1600">
                <a:solidFill>
                  <a:schemeClr val="tx1"/>
                </a:solidFill>
                <a:latin typeface="Tahoma" pitchFamily="34" charset="0"/>
                <a:ea typeface="SimSun" pitchFamily="2" charset="-122"/>
              </a:defRPr>
            </a:lvl7pPr>
            <a:lvl8pPr marL="3375165" indent="-225011" eaLnBrk="0" fontAlgn="base" hangingPunct="0">
              <a:spcBef>
                <a:spcPct val="0"/>
              </a:spcBef>
              <a:spcAft>
                <a:spcPct val="0"/>
              </a:spcAft>
              <a:defRPr sz="1600">
                <a:solidFill>
                  <a:schemeClr val="tx1"/>
                </a:solidFill>
                <a:latin typeface="Tahoma" pitchFamily="34" charset="0"/>
                <a:ea typeface="SimSun" pitchFamily="2" charset="-122"/>
              </a:defRPr>
            </a:lvl8pPr>
            <a:lvl9pPr marL="3825187" indent="-225011" eaLnBrk="0" fontAlgn="base" hangingPunct="0">
              <a:spcBef>
                <a:spcPct val="0"/>
              </a:spcBef>
              <a:spcAft>
                <a:spcPct val="0"/>
              </a:spcAft>
              <a:defRPr sz="1600">
                <a:solidFill>
                  <a:schemeClr val="tx1"/>
                </a:solidFill>
                <a:latin typeface="Tahoma" pitchFamily="34" charset="0"/>
                <a:ea typeface="SimSun" pitchFamily="2" charset="-122"/>
              </a:defRPr>
            </a:lvl9pPr>
          </a:lstStyle>
          <a:p>
            <a:fld id="{BC566B75-DEE4-42C9-8189-088324A33E5D}" type="slidenum">
              <a:rPr lang="en-US" altLang="en-US" sz="1200">
                <a:latin typeface="Times New Roman" pitchFamily="18" charset="0"/>
              </a:rPr>
              <a:pPr/>
              <a:t>1</a:t>
            </a:fld>
            <a:endParaRPr lang="en-US" altLang="en-US" sz="1200">
              <a:latin typeface="Times New Roman" pitchFamily="18" charset="0"/>
            </a:endParaRPr>
          </a:p>
        </p:txBody>
      </p:sp>
      <p:sp>
        <p:nvSpPr>
          <p:cNvPr id="71683" name="Rectangle 1026"/>
          <p:cNvSpPr>
            <a:spLocks noGrp="1" noRot="1" noChangeAspect="1" noChangeArrowheads="1" noTextEdit="1"/>
          </p:cNvSpPr>
          <p:nvPr>
            <p:ph type="sldImg"/>
          </p:nvPr>
        </p:nvSpPr>
        <p:spPr>
          <a:ln/>
        </p:spPr>
      </p:sp>
      <p:sp>
        <p:nvSpPr>
          <p:cNvPr id="71684" name="Rectangle 1027"/>
          <p:cNvSpPr>
            <a:spLocks noGrp="1" noChangeArrowheads="1"/>
          </p:cNvSpPr>
          <p:nvPr>
            <p:ph type="body" idx="1"/>
          </p:nvPr>
        </p:nvSpPr>
        <p:spPr>
          <a:noFill/>
        </p:spPr>
        <p:txBody>
          <a:bodyPr/>
          <a:lstStyle/>
          <a:p>
            <a:pPr marL="112505" indent="-112505"/>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13984" y="8566237"/>
            <a:ext cx="2917767" cy="450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itchFamily="34" charset="0"/>
                <a:ea typeface="SimSun" pitchFamily="2" charset="-122"/>
              </a:defRPr>
            </a:lvl1pPr>
            <a:lvl2pPr marL="731286" indent="-281264">
              <a:defRPr sz="1600">
                <a:solidFill>
                  <a:schemeClr val="tx1"/>
                </a:solidFill>
                <a:latin typeface="Tahoma" pitchFamily="34" charset="0"/>
                <a:ea typeface="SimSun" pitchFamily="2" charset="-122"/>
              </a:defRPr>
            </a:lvl2pPr>
            <a:lvl3pPr marL="1125055" indent="-225011">
              <a:defRPr sz="1600">
                <a:solidFill>
                  <a:schemeClr val="tx1"/>
                </a:solidFill>
                <a:latin typeface="Tahoma" pitchFamily="34" charset="0"/>
                <a:ea typeface="SimSun" pitchFamily="2" charset="-122"/>
              </a:defRPr>
            </a:lvl3pPr>
            <a:lvl4pPr marL="1575077" indent="-225011">
              <a:defRPr sz="1600">
                <a:solidFill>
                  <a:schemeClr val="tx1"/>
                </a:solidFill>
                <a:latin typeface="Tahoma" pitchFamily="34" charset="0"/>
                <a:ea typeface="SimSun" pitchFamily="2" charset="-122"/>
              </a:defRPr>
            </a:lvl4pPr>
            <a:lvl5pPr marL="2025099" indent="-225011">
              <a:defRPr sz="1600">
                <a:solidFill>
                  <a:schemeClr val="tx1"/>
                </a:solidFill>
                <a:latin typeface="Tahoma" pitchFamily="34" charset="0"/>
                <a:ea typeface="SimSun" pitchFamily="2" charset="-122"/>
              </a:defRPr>
            </a:lvl5pPr>
            <a:lvl6pPr marL="2475121" indent="-225011" eaLnBrk="0" fontAlgn="base" hangingPunct="0">
              <a:spcBef>
                <a:spcPct val="0"/>
              </a:spcBef>
              <a:spcAft>
                <a:spcPct val="0"/>
              </a:spcAft>
              <a:defRPr sz="1600">
                <a:solidFill>
                  <a:schemeClr val="tx1"/>
                </a:solidFill>
                <a:latin typeface="Tahoma" pitchFamily="34" charset="0"/>
                <a:ea typeface="SimSun" pitchFamily="2" charset="-122"/>
              </a:defRPr>
            </a:lvl6pPr>
            <a:lvl7pPr marL="2925143" indent="-225011" eaLnBrk="0" fontAlgn="base" hangingPunct="0">
              <a:spcBef>
                <a:spcPct val="0"/>
              </a:spcBef>
              <a:spcAft>
                <a:spcPct val="0"/>
              </a:spcAft>
              <a:defRPr sz="1600">
                <a:solidFill>
                  <a:schemeClr val="tx1"/>
                </a:solidFill>
                <a:latin typeface="Tahoma" pitchFamily="34" charset="0"/>
                <a:ea typeface="SimSun" pitchFamily="2" charset="-122"/>
              </a:defRPr>
            </a:lvl7pPr>
            <a:lvl8pPr marL="3375165" indent="-225011" eaLnBrk="0" fontAlgn="base" hangingPunct="0">
              <a:spcBef>
                <a:spcPct val="0"/>
              </a:spcBef>
              <a:spcAft>
                <a:spcPct val="0"/>
              </a:spcAft>
              <a:defRPr sz="1600">
                <a:solidFill>
                  <a:schemeClr val="tx1"/>
                </a:solidFill>
                <a:latin typeface="Tahoma" pitchFamily="34" charset="0"/>
                <a:ea typeface="SimSun" pitchFamily="2" charset="-122"/>
              </a:defRPr>
            </a:lvl8pPr>
            <a:lvl9pPr marL="3825187" indent="-225011" eaLnBrk="0" fontAlgn="base" hangingPunct="0">
              <a:spcBef>
                <a:spcPct val="0"/>
              </a:spcBef>
              <a:spcAft>
                <a:spcPct val="0"/>
              </a:spcAft>
              <a:defRPr sz="1600">
                <a:solidFill>
                  <a:schemeClr val="tx1"/>
                </a:solidFill>
                <a:latin typeface="Tahoma" pitchFamily="34" charset="0"/>
                <a:ea typeface="SimSun" pitchFamily="2" charset="-122"/>
              </a:defRPr>
            </a:lvl9pPr>
          </a:lstStyle>
          <a:p>
            <a:fld id="{07A18B88-DEAE-4774-A2B8-C6758889371E}" type="slidenum">
              <a:rPr lang="da-DK" altLang="en-US">
                <a:latin typeface="Arial" pitchFamily="34" charset="0"/>
                <a:cs typeface="Arial" pitchFamily="34" charset="0"/>
              </a:rPr>
              <a:pPr/>
              <a:t>10</a:t>
            </a:fld>
            <a:endParaRPr lang="da-DK" altLang="en-US">
              <a:latin typeface="Arial" pitchFamily="34" charset="0"/>
              <a:cs typeface="Arial" pitchFamily="34" charset="0"/>
            </a:endParaRPr>
          </a:p>
        </p:txBody>
      </p:sp>
      <p:sp>
        <p:nvSpPr>
          <p:cNvPr id="73731" name="Rectangle 2"/>
          <p:cNvSpPr>
            <a:spLocks noChangeArrowheads="1"/>
          </p:cNvSpPr>
          <p:nvPr/>
        </p:nvSpPr>
        <p:spPr bwMode="auto">
          <a:xfrm>
            <a:off x="3784369" y="0"/>
            <a:ext cx="2911533" cy="443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4" tIns="45002" rIns="90004" bIns="45002" anchor="ctr"/>
          <a:lstStyle/>
          <a:p>
            <a:pPr eaLnBrk="1" hangingPunct="1"/>
            <a:endParaRPr lang="en-US" altLang="en-US">
              <a:latin typeface="Arial" pitchFamily="34" charset="0"/>
              <a:cs typeface="Arial" pitchFamily="34" charset="0"/>
            </a:endParaRPr>
          </a:p>
        </p:txBody>
      </p:sp>
      <p:sp>
        <p:nvSpPr>
          <p:cNvPr id="73732" name="Rectangle 3"/>
          <p:cNvSpPr>
            <a:spLocks noChangeArrowheads="1"/>
          </p:cNvSpPr>
          <p:nvPr/>
        </p:nvSpPr>
        <p:spPr bwMode="auto">
          <a:xfrm>
            <a:off x="3784369" y="8574066"/>
            <a:ext cx="2911533" cy="444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67" tIns="43752" rIns="89067" bIns="43752" anchor="b"/>
          <a:lstStyle/>
          <a:p>
            <a:pPr algn="r"/>
            <a:r>
              <a:rPr lang="da-DK" altLang="en-US" sz="1200" b="1">
                <a:latin typeface="Times New Roman" pitchFamily="18" charset="0"/>
                <a:cs typeface="Arial" pitchFamily="34" charset="0"/>
              </a:rPr>
              <a:t>32</a:t>
            </a:r>
          </a:p>
        </p:txBody>
      </p:sp>
      <p:sp>
        <p:nvSpPr>
          <p:cNvPr id="73733" name="Rectangle 4"/>
          <p:cNvSpPr>
            <a:spLocks noChangeArrowheads="1"/>
          </p:cNvSpPr>
          <p:nvPr/>
        </p:nvSpPr>
        <p:spPr bwMode="auto">
          <a:xfrm>
            <a:off x="0" y="8574066"/>
            <a:ext cx="2909975" cy="444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4" tIns="45002" rIns="90004" bIns="45002" anchor="ctr"/>
          <a:lstStyle/>
          <a:p>
            <a:pPr eaLnBrk="1" hangingPunct="1"/>
            <a:endParaRPr lang="en-US" altLang="en-US">
              <a:latin typeface="Arial" pitchFamily="34" charset="0"/>
              <a:cs typeface="Arial" pitchFamily="34" charset="0"/>
            </a:endParaRPr>
          </a:p>
        </p:txBody>
      </p:sp>
      <p:sp>
        <p:nvSpPr>
          <p:cNvPr id="73734" name="Rectangle 5"/>
          <p:cNvSpPr>
            <a:spLocks noChangeArrowheads="1"/>
          </p:cNvSpPr>
          <p:nvPr/>
        </p:nvSpPr>
        <p:spPr bwMode="auto">
          <a:xfrm>
            <a:off x="0" y="0"/>
            <a:ext cx="2909975" cy="443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4" tIns="45002" rIns="90004" bIns="45002" anchor="ctr"/>
          <a:lstStyle/>
          <a:p>
            <a:pPr eaLnBrk="1" hangingPunct="1"/>
            <a:endParaRPr lang="en-US" altLang="en-US">
              <a:latin typeface="Arial" pitchFamily="34" charset="0"/>
              <a:cs typeface="Arial" pitchFamily="34" charset="0"/>
            </a:endParaRPr>
          </a:p>
        </p:txBody>
      </p:sp>
      <p:sp>
        <p:nvSpPr>
          <p:cNvPr id="73735" name="Rectangle 6"/>
          <p:cNvSpPr>
            <a:spLocks noGrp="1" noRot="1" noChangeAspect="1" noChangeArrowheads="1" noTextEdit="1"/>
          </p:cNvSpPr>
          <p:nvPr>
            <p:ph type="sldImg"/>
          </p:nvPr>
        </p:nvSpPr>
        <p:spPr>
          <a:xfrm>
            <a:off x="1260475" y="785813"/>
            <a:ext cx="4211638" cy="3160712"/>
          </a:xfrm>
          <a:ln cap="flat"/>
        </p:spPr>
      </p:sp>
      <p:sp>
        <p:nvSpPr>
          <p:cNvPr id="73736" name="Rectangle 7"/>
          <p:cNvSpPr>
            <a:spLocks noGrp="1" noChangeArrowheads="1"/>
          </p:cNvSpPr>
          <p:nvPr>
            <p:ph type="body" idx="1"/>
          </p:nvPr>
        </p:nvSpPr>
        <p:spPr>
          <a:xfrm>
            <a:off x="897775" y="4287033"/>
            <a:ext cx="4937760" cy="3796953"/>
          </a:xfrm>
          <a:noFill/>
        </p:spPr>
        <p:txBody>
          <a:bodyPr lIns="89067" tIns="43752" rIns="89067" bIns="43752"/>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775D13-4C75-4563-9325-56134B9D0B4A}"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775D13-4C75-4563-9325-56134B9D0B4A}"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775D13-4C75-4563-9325-56134B9D0B4A}"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775D13-4C75-4563-9325-56134B9D0B4A}"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D775D13-4C75-4563-9325-56134B9D0B4A}"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D775D13-4C75-4563-9325-56134B9D0B4A}" type="slidenum">
              <a:rPr lang="en-IN" smtClean="0"/>
              <a:t>‹#›</a:t>
            </a:fld>
            <a:endParaRPr lang="en-IN"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FD775D13-4C75-4563-9325-56134B9D0B4A}"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D775D13-4C75-4563-9325-56134B9D0B4A}"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FD775D13-4C75-4563-9325-56134B9D0B4A}"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FD775D13-4C75-4563-9325-56134B9D0B4A}"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9439A5-5E0B-49BC-B719-627937881BCA}" type="datetimeFigureOut">
              <a:rPr lang="en-IN" smtClean="0"/>
              <a:t>17-09-2019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D775D13-4C75-4563-9325-56134B9D0B4A}"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6E9439A5-5E0B-49BC-B719-627937881BCA}" type="datetimeFigureOut">
              <a:rPr lang="en-IN" smtClean="0"/>
              <a:t>17-09-2019</a:t>
            </a:fld>
            <a:endParaRPr lang="en-IN"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FD775D13-4C75-4563-9325-56134B9D0B4A}"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48680"/>
            <a:ext cx="8187680" cy="553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Text Box 9"/>
          <p:cNvSpPr txBox="1">
            <a:spLocks noChangeArrowheads="1"/>
          </p:cNvSpPr>
          <p:nvPr/>
        </p:nvSpPr>
        <p:spPr bwMode="auto">
          <a:xfrm>
            <a:off x="8686800" y="6418263"/>
            <a:ext cx="2682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Tahoma" pitchFamily="34" charset="0"/>
                <a:ea typeface="SimSun" pitchFamily="2" charset="-122"/>
              </a:defRPr>
            </a:lvl1pPr>
            <a:lvl2pPr marL="742950" indent="-285750">
              <a:defRPr sz="1600">
                <a:solidFill>
                  <a:schemeClr val="tx1"/>
                </a:solidFill>
                <a:latin typeface="Tahoma" pitchFamily="34" charset="0"/>
                <a:ea typeface="SimSun" pitchFamily="2" charset="-122"/>
              </a:defRPr>
            </a:lvl2pPr>
            <a:lvl3pPr marL="1143000" indent="-228600">
              <a:defRPr sz="1600">
                <a:solidFill>
                  <a:schemeClr val="tx1"/>
                </a:solidFill>
                <a:latin typeface="Tahoma" pitchFamily="34" charset="0"/>
                <a:ea typeface="SimSun" pitchFamily="2" charset="-122"/>
              </a:defRPr>
            </a:lvl3pPr>
            <a:lvl4pPr marL="1600200" indent="-228600">
              <a:defRPr sz="1600">
                <a:solidFill>
                  <a:schemeClr val="tx1"/>
                </a:solidFill>
                <a:latin typeface="Tahoma" pitchFamily="34" charset="0"/>
                <a:ea typeface="SimSun" pitchFamily="2" charset="-122"/>
              </a:defRPr>
            </a:lvl4pPr>
            <a:lvl5pPr marL="2057400" indent="-228600">
              <a:defRPr sz="1600">
                <a:solidFill>
                  <a:schemeClr val="tx1"/>
                </a:solidFill>
                <a:latin typeface="Tahoma" pitchFamily="34" charset="0"/>
                <a:ea typeface="SimSun" pitchFamily="2" charset="-122"/>
              </a:defRPr>
            </a:lvl5pPr>
            <a:lvl6pPr marL="2514600" indent="-228600" eaLnBrk="0" fontAlgn="base" hangingPunct="0">
              <a:spcBef>
                <a:spcPct val="0"/>
              </a:spcBef>
              <a:spcAft>
                <a:spcPct val="0"/>
              </a:spcAft>
              <a:defRPr sz="1600">
                <a:solidFill>
                  <a:schemeClr val="tx1"/>
                </a:solidFill>
                <a:latin typeface="Tahoma" pitchFamily="34" charset="0"/>
                <a:ea typeface="SimSun" pitchFamily="2" charset="-122"/>
              </a:defRPr>
            </a:lvl6pPr>
            <a:lvl7pPr marL="2971800" indent="-228600" eaLnBrk="0" fontAlgn="base" hangingPunct="0">
              <a:spcBef>
                <a:spcPct val="0"/>
              </a:spcBef>
              <a:spcAft>
                <a:spcPct val="0"/>
              </a:spcAft>
              <a:defRPr sz="1600">
                <a:solidFill>
                  <a:schemeClr val="tx1"/>
                </a:solidFill>
                <a:latin typeface="Tahoma" pitchFamily="34" charset="0"/>
                <a:ea typeface="SimSun" pitchFamily="2" charset="-122"/>
              </a:defRPr>
            </a:lvl7pPr>
            <a:lvl8pPr marL="3429000" indent="-228600" eaLnBrk="0" fontAlgn="base" hangingPunct="0">
              <a:spcBef>
                <a:spcPct val="0"/>
              </a:spcBef>
              <a:spcAft>
                <a:spcPct val="0"/>
              </a:spcAft>
              <a:defRPr sz="1600">
                <a:solidFill>
                  <a:schemeClr val="tx1"/>
                </a:solidFill>
                <a:latin typeface="Tahoma" pitchFamily="34" charset="0"/>
                <a:ea typeface="SimSun" pitchFamily="2" charset="-122"/>
              </a:defRPr>
            </a:lvl8pPr>
            <a:lvl9pPr marL="3886200" indent="-228600" eaLnBrk="0" fontAlgn="base" hangingPunct="0">
              <a:spcBef>
                <a:spcPct val="0"/>
              </a:spcBef>
              <a:spcAft>
                <a:spcPct val="0"/>
              </a:spcAft>
              <a:defRPr sz="1600">
                <a:solidFill>
                  <a:schemeClr val="tx1"/>
                </a:solidFill>
                <a:latin typeface="Tahoma" pitchFamily="34" charset="0"/>
                <a:ea typeface="SimSun" pitchFamily="2" charset="-122"/>
              </a:defRPr>
            </a:lvl9pPr>
          </a:lstStyle>
          <a:p>
            <a:pPr eaLnBrk="1" hangingPunct="1"/>
            <a:fld id="{51D9CD5F-5F6B-471E-9DBB-8838E6B04A03}" type="slidenum">
              <a:rPr lang="en-US" altLang="en-US" sz="1200" b="1">
                <a:solidFill>
                  <a:srgbClr val="CE1628"/>
                </a:solidFill>
                <a:latin typeface="Arial" pitchFamily="34" charset="0"/>
              </a:rPr>
              <a:pPr eaLnBrk="1" hangingPunct="1"/>
              <a:t>1</a:t>
            </a:fld>
            <a:endParaRPr lang="en-US" altLang="en-US" sz="1200" b="1">
              <a:solidFill>
                <a:srgbClr val="CE1628"/>
              </a:solidFill>
              <a:latin typeface="Arial" pitchFamily="34" charset="0"/>
            </a:endParaRPr>
          </a:p>
        </p:txBody>
      </p:sp>
      <p:sp>
        <p:nvSpPr>
          <p:cNvPr id="8" name="Content Placeholder 1"/>
          <p:cNvSpPr>
            <a:spLocks noGrp="1"/>
          </p:cNvSpPr>
          <p:nvPr>
            <p:ph idx="1"/>
          </p:nvPr>
        </p:nvSpPr>
        <p:spPr>
          <a:xfrm>
            <a:off x="877887" y="173815"/>
            <a:ext cx="7620000" cy="6276584"/>
          </a:xfrm>
        </p:spPr>
        <p:txBody>
          <a:bodyPr rtlCol="0">
            <a:normAutofit/>
          </a:bodyPr>
          <a:lstStyle/>
          <a:p>
            <a:pPr marL="0" indent="0" eaLnBrk="1" fontAlgn="auto" hangingPunct="1">
              <a:spcAft>
                <a:spcPts val="0"/>
              </a:spcAft>
              <a:buFont typeface="Arial" pitchFamily="34" charset="0"/>
              <a:buNone/>
              <a:defRPr/>
            </a:pPr>
            <a:endParaRPr lang="en-GB" dirty="0" smtClean="0"/>
          </a:p>
          <a:p>
            <a:pPr marL="0" indent="0" algn="ctr">
              <a:defRPr/>
            </a:pPr>
            <a:r>
              <a:rPr lang="en-GB" sz="4000" dirty="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Summer Training Project</a:t>
            </a:r>
            <a:endParaRPr lang="en-US" sz="4000" dirty="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ctr" eaLnBrk="1" fontAlgn="auto" hangingPunct="1">
              <a:spcAft>
                <a:spcPts val="0"/>
              </a:spcAft>
              <a:buFont typeface="Arial" pitchFamily="34" charset="0"/>
              <a:buNone/>
              <a:defRPr/>
            </a:pPr>
            <a:endParaRPr lang="en-GB" sz="1000" dirty="0">
              <a:solidFill>
                <a:srgbClr val="002060"/>
              </a:solidFill>
              <a:latin typeface="Times New Roman" pitchFamily="18" charset="0"/>
              <a:cs typeface="Times New Roman" pitchFamily="18" charset="0"/>
            </a:endParaRPr>
          </a:p>
          <a:p>
            <a:pPr marL="0" indent="0" algn="ctr">
              <a:defRPr/>
            </a:pPr>
            <a:r>
              <a:rPr lang="en-GB" sz="3600" dirty="0">
                <a:solidFill>
                  <a:srgbClr val="002060"/>
                </a:solidFill>
                <a:latin typeface="Times New Roman" pitchFamily="18" charset="0"/>
                <a:cs typeface="Times New Roman" pitchFamily="18" charset="0"/>
              </a:rPr>
              <a:t>LIFESTYLE STORE</a:t>
            </a:r>
            <a:endParaRPr lang="en-GB" sz="36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r" eaLnBrk="1" fontAlgn="auto" hangingPunct="1">
              <a:spcAft>
                <a:spcPts val="0"/>
              </a:spcAft>
              <a:buFont typeface="Arial" pitchFamily="34" charset="0"/>
              <a:buNone/>
              <a:defRPr/>
            </a:pPr>
            <a:endParaRPr lang="en-GB" sz="1100" b="0" dirty="0">
              <a:solidFill>
                <a:srgbClr val="002060"/>
              </a:solidFill>
              <a:latin typeface="Times New Roman" pitchFamily="18" charset="0"/>
              <a:cs typeface="Times New Roman" pitchFamily="18" charset="0"/>
            </a:endParaRPr>
          </a:p>
          <a:p>
            <a:pPr marL="0" indent="0" algn="r" eaLnBrk="1" fontAlgn="auto" hangingPunct="1">
              <a:spcAft>
                <a:spcPts val="0"/>
              </a:spcAft>
              <a:buFont typeface="Arial" pitchFamily="34" charset="0"/>
              <a:buNone/>
              <a:defRPr/>
            </a:pPr>
            <a:endParaRPr lang="en-GB" sz="1100" b="0" dirty="0" smtClean="0">
              <a:solidFill>
                <a:srgbClr val="002060"/>
              </a:solidFill>
              <a:latin typeface="Times New Roman" pitchFamily="18" charset="0"/>
              <a:cs typeface="Times New Roman" pitchFamily="18" charset="0"/>
            </a:endParaRPr>
          </a:p>
          <a:p>
            <a:pPr marL="0" indent="0" algn="r" eaLnBrk="1" fontAlgn="auto" hangingPunct="1">
              <a:spcAft>
                <a:spcPts val="0"/>
              </a:spcAft>
              <a:buFont typeface="Arial" pitchFamily="34" charset="0"/>
              <a:buNone/>
              <a:defRPr/>
            </a:pPr>
            <a:endParaRPr lang="en-GB" sz="1100" b="0" dirty="0" smtClean="0">
              <a:solidFill>
                <a:srgbClr val="002060"/>
              </a:solidFill>
              <a:latin typeface="Times New Roman" pitchFamily="18" charset="0"/>
              <a:cs typeface="Times New Roman" pitchFamily="18" charset="0"/>
            </a:endParaRPr>
          </a:p>
          <a:p>
            <a:pPr marL="0" indent="0" algn="r" eaLnBrk="1" fontAlgn="auto" hangingPunct="1">
              <a:spcAft>
                <a:spcPts val="0"/>
              </a:spcAft>
              <a:buFont typeface="Arial" pitchFamily="34" charset="0"/>
              <a:buNone/>
              <a:defRPr/>
            </a:pPr>
            <a:endParaRPr lang="en-GB" sz="1100" b="0" dirty="0">
              <a:solidFill>
                <a:srgbClr val="002060"/>
              </a:solidFill>
              <a:latin typeface="Times New Roman" pitchFamily="18" charset="0"/>
              <a:cs typeface="Times New Roman" pitchFamily="18" charset="0"/>
            </a:endParaRPr>
          </a:p>
          <a:p>
            <a:pPr marL="0" indent="0" algn="r" eaLnBrk="1" fontAlgn="auto" hangingPunct="1">
              <a:spcAft>
                <a:spcPts val="0"/>
              </a:spcAft>
              <a:buFont typeface="Arial" pitchFamily="34" charset="0"/>
              <a:buNone/>
              <a:defRPr/>
            </a:pPr>
            <a:endParaRPr lang="en-GB" sz="1100" b="0" dirty="0" smtClean="0">
              <a:solidFill>
                <a:srgbClr val="002060"/>
              </a:solidFill>
              <a:latin typeface="Times New Roman" pitchFamily="18" charset="0"/>
              <a:cs typeface="Times New Roman" pitchFamily="18" charset="0"/>
            </a:endParaRPr>
          </a:p>
          <a:p>
            <a:pPr marL="0" indent="0" algn="r" eaLnBrk="1" fontAlgn="auto" hangingPunct="1">
              <a:spcAft>
                <a:spcPts val="0"/>
              </a:spcAft>
              <a:buFont typeface="Arial" pitchFamily="34" charset="0"/>
              <a:buNone/>
              <a:defRPr/>
            </a:pPr>
            <a:endParaRPr lang="en-GB" sz="1100" b="0" dirty="0">
              <a:solidFill>
                <a:srgbClr val="002060"/>
              </a:solidFill>
              <a:latin typeface="Times New Roman" pitchFamily="18" charset="0"/>
              <a:cs typeface="Times New Roman" pitchFamily="18" charset="0"/>
            </a:endParaRPr>
          </a:p>
          <a:p>
            <a:pPr marL="0" indent="0" algn="r" eaLnBrk="1" fontAlgn="auto" hangingPunct="1">
              <a:spcAft>
                <a:spcPts val="0"/>
              </a:spcAft>
              <a:buFont typeface="Arial" pitchFamily="34" charset="0"/>
              <a:buNone/>
              <a:defRPr/>
            </a:pPr>
            <a:endParaRPr lang="en-GB" sz="1100" b="0" dirty="0" smtClean="0">
              <a:solidFill>
                <a:srgbClr val="002060"/>
              </a:solidFill>
              <a:latin typeface="Times New Roman" pitchFamily="18" charset="0"/>
              <a:cs typeface="Times New Roman" pitchFamily="18" charset="0"/>
            </a:endParaRPr>
          </a:p>
          <a:p>
            <a:pPr marL="0" indent="0" algn="r" eaLnBrk="1" fontAlgn="auto" hangingPunct="1">
              <a:spcAft>
                <a:spcPts val="0"/>
              </a:spcAft>
              <a:buFont typeface="Arial" pitchFamily="34" charset="0"/>
              <a:buNone/>
              <a:defRPr/>
            </a:pPr>
            <a:endParaRPr lang="en-GB" sz="1100" b="0" dirty="0">
              <a:solidFill>
                <a:srgbClr val="002060"/>
              </a:solidFill>
              <a:latin typeface="Times New Roman" pitchFamily="18" charset="0"/>
              <a:cs typeface="Times New Roman" pitchFamily="18" charset="0"/>
            </a:endParaRPr>
          </a:p>
          <a:p>
            <a:pPr marL="0" indent="0" algn="r" eaLnBrk="1" fontAlgn="auto" hangingPunct="1">
              <a:spcAft>
                <a:spcPts val="0"/>
              </a:spcAft>
              <a:buFont typeface="Arial" pitchFamily="34" charset="0"/>
              <a:buNone/>
              <a:defRPr/>
            </a:pPr>
            <a:endParaRPr lang="en-GB" sz="1100" b="0" dirty="0" smtClean="0">
              <a:solidFill>
                <a:srgbClr val="002060"/>
              </a:solidFill>
              <a:latin typeface="Times New Roman" pitchFamily="18" charset="0"/>
              <a:cs typeface="Times New Roman" pitchFamily="18" charset="0"/>
            </a:endParaRPr>
          </a:p>
          <a:p>
            <a:pPr marL="0" indent="0" algn="ctr" eaLnBrk="1" fontAlgn="auto" hangingPunct="1">
              <a:spcAft>
                <a:spcPts val="0"/>
              </a:spcAft>
              <a:buFont typeface="Arial" pitchFamily="34" charset="0"/>
              <a:buNone/>
              <a:defRPr/>
            </a:pPr>
            <a:r>
              <a:rPr lang="en-GB" sz="2000" dirty="0" smtClean="0">
                <a:solidFill>
                  <a:srgbClr val="002060"/>
                </a:solidFill>
                <a:latin typeface="Times New Roman" pitchFamily="18" charset="0"/>
                <a:cs typeface="Times New Roman" pitchFamily="18" charset="0"/>
              </a:rPr>
              <a:t>			</a:t>
            </a:r>
          </a:p>
          <a:p>
            <a:pPr marL="0" indent="0" algn="ctr" eaLnBrk="1" fontAlgn="auto" hangingPunct="1">
              <a:spcAft>
                <a:spcPts val="0"/>
              </a:spcAft>
              <a:buFont typeface="Arial" pitchFamily="34" charset="0"/>
              <a:buNone/>
              <a:defRPr/>
            </a:pPr>
            <a:r>
              <a:rPr lang="en-GB" sz="2000" dirty="0">
                <a:solidFill>
                  <a:srgbClr val="002060"/>
                </a:solidFill>
                <a:latin typeface="Times New Roman" pitchFamily="18" charset="0"/>
                <a:cs typeface="Times New Roman" pitchFamily="18" charset="0"/>
              </a:rPr>
              <a:t>	</a:t>
            </a:r>
            <a:r>
              <a:rPr lang="en-GB" sz="2000" dirty="0" smtClean="0">
                <a:solidFill>
                  <a:srgbClr val="002060"/>
                </a:solidFill>
                <a:latin typeface="Times New Roman" pitchFamily="18" charset="0"/>
                <a:cs typeface="Times New Roman" pitchFamily="18" charset="0"/>
              </a:rPr>
              <a:t>	         Shivansh Rastogi</a:t>
            </a:r>
            <a:endParaRPr lang="en-GB" sz="2000" dirty="0">
              <a:solidFill>
                <a:srgbClr val="002060"/>
              </a:solidFill>
              <a:latin typeface="Times New Roman" pitchFamily="18" charset="0"/>
              <a:cs typeface="Times New Roman" pitchFamily="18" charset="0"/>
            </a:endParaRPr>
          </a:p>
          <a:p>
            <a:pPr marL="0" indent="0" algn="ctr">
              <a:defRPr/>
            </a:pPr>
            <a:r>
              <a:rPr lang="en-GB" sz="2000" dirty="0" smtClean="0">
                <a:solidFill>
                  <a:srgbClr val="002060"/>
                </a:solidFill>
                <a:latin typeface="Times New Roman" pitchFamily="18" charset="0"/>
                <a:cs typeface="Times New Roman" pitchFamily="18" charset="0"/>
              </a:rPr>
              <a:t>		               (02915003116</a:t>
            </a:r>
            <a:r>
              <a:rPr lang="en-GB" sz="2000" dirty="0">
                <a:solidFill>
                  <a:srgbClr val="002060"/>
                </a:solidFill>
                <a:latin typeface="Times New Roman" pitchFamily="18" charset="0"/>
                <a:cs typeface="Times New Roman" pitchFamily="18" charset="0"/>
              </a:rPr>
              <a:t>)	</a:t>
            </a:r>
            <a:endParaRPr lang="en-GB" dirty="0" smtClean="0">
              <a:latin typeface="Times New Roman" pitchFamily="18" charset="0"/>
              <a:cs typeface="Times New Roman" pitchFamily="18" charset="0"/>
            </a:endParaRPr>
          </a:p>
        </p:txBody>
      </p:sp>
      <p:sp>
        <p:nvSpPr>
          <p:cNvPr id="3" name="Rectangle 2"/>
          <p:cNvSpPr/>
          <p:nvPr/>
        </p:nvSpPr>
        <p:spPr>
          <a:xfrm>
            <a:off x="1979712" y="4941168"/>
            <a:ext cx="2288232" cy="7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FF0000"/>
                </a:solidFill>
                <a:latin typeface="Times New Roman" pitchFamily="18" charset="0"/>
                <a:cs typeface="Times New Roman" pitchFamily="18" charset="0"/>
              </a:rPr>
              <a:t> Submitted by :</a:t>
            </a:r>
            <a:r>
              <a:rPr lang="en-GB" sz="2400" b="1" dirty="0">
                <a:solidFill>
                  <a:srgbClr val="002060"/>
                </a:solidFill>
                <a:latin typeface="Times New Roman" pitchFamily="18" charset="0"/>
                <a:cs typeface="Times New Roman" pitchFamily="18" charset="0"/>
              </a:rPr>
              <a:t> </a:t>
            </a:r>
            <a:endParaRPr lang="en-US" sz="2400" dirty="0"/>
          </a:p>
        </p:txBody>
      </p:sp>
      <p:sp>
        <p:nvSpPr>
          <p:cNvPr id="2" name="TextBox 1"/>
          <p:cNvSpPr txBox="1"/>
          <p:nvPr/>
        </p:nvSpPr>
        <p:spPr>
          <a:xfrm>
            <a:off x="5103440" y="6279703"/>
            <a:ext cx="3429000" cy="461665"/>
          </a:xfrm>
          <a:prstGeom prst="rect">
            <a:avLst/>
          </a:prstGeom>
          <a:noFill/>
        </p:spPr>
        <p:txBody>
          <a:bodyPr wrap="square" rtlCol="0">
            <a:spAutoFit/>
          </a:bodyPr>
          <a:lstStyle/>
          <a:p>
            <a:pPr algn="ctr">
              <a:defRPr/>
            </a:pPr>
            <a:r>
              <a:rPr lang="en-GB" sz="2400" b="1" dirty="0" err="1">
                <a:solidFill>
                  <a:schemeClr val="bg1"/>
                </a:solidFill>
                <a:latin typeface="Times New Roman" pitchFamily="18" charset="0"/>
                <a:cs typeface="Times New Roman" pitchFamily="18" charset="0"/>
              </a:rPr>
              <a:t>B.Tech</a:t>
            </a:r>
            <a:r>
              <a:rPr lang="en-GB" sz="2400" b="1" dirty="0">
                <a:solidFill>
                  <a:schemeClr val="bg1"/>
                </a:solidFill>
                <a:latin typeface="Times New Roman" pitchFamily="18" charset="0"/>
                <a:cs typeface="Times New Roman" pitchFamily="18" charset="0"/>
              </a:rPr>
              <a:t> (IT), 7</a:t>
            </a:r>
            <a:r>
              <a:rPr lang="en-GB" sz="2400" b="1" baseline="30000" dirty="0">
                <a:solidFill>
                  <a:schemeClr val="bg1"/>
                </a:solidFill>
                <a:latin typeface="Times New Roman" pitchFamily="18" charset="0"/>
                <a:cs typeface="Times New Roman" pitchFamily="18" charset="0"/>
              </a:rPr>
              <a:t>th</a:t>
            </a:r>
            <a:r>
              <a:rPr lang="en-GB" sz="2400" b="1" dirty="0">
                <a:solidFill>
                  <a:schemeClr val="bg1"/>
                </a:solidFill>
                <a:latin typeface="Times New Roman" pitchFamily="18" charset="0"/>
                <a:cs typeface="Times New Roman" pitchFamily="18" charset="0"/>
              </a:rPr>
              <a:t> Semester </a:t>
            </a:r>
            <a:endParaRPr lang="en-GB" sz="2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5362" name="Picture 2" descr="Image result for ecommer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436" y="2311435"/>
            <a:ext cx="2471716" cy="2125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1419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animEffect transition="in" filter="fade">
                                      <p:cBhvr>
                                        <p:cTn id="7" dur="500"/>
                                        <p:tgtEl>
                                          <p:spTgt spid="8">
                                            <p:txEl>
                                              <p:pRg st="13" end="1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4" end="14"/>
                                            </p:txEl>
                                          </p:spTgt>
                                        </p:tgtEl>
                                        <p:attrNameLst>
                                          <p:attrName>style.visibility</p:attrName>
                                        </p:attrNameLst>
                                      </p:cBhvr>
                                      <p:to>
                                        <p:strVal val="visible"/>
                                      </p:to>
                                    </p:set>
                                    <p:animEffect transition="in" filter="fade">
                                      <p:cBhvr>
                                        <p:cTn id="10" dur="500"/>
                                        <p:tgtEl>
                                          <p:spTgt spid="8">
                                            <p:txEl>
                                              <p:pRg st="14" end="1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15" end="15"/>
                                            </p:txEl>
                                          </p:spTgt>
                                        </p:tgtEl>
                                        <p:attrNameLst>
                                          <p:attrName>style.visibility</p:attrName>
                                        </p:attrNameLst>
                                      </p:cBhvr>
                                      <p:to>
                                        <p:strVal val="visible"/>
                                      </p:to>
                                    </p:set>
                                    <p:animEffect transition="in" filter="fade">
                                      <p:cBhvr>
                                        <p:cTn id="13"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91" y="1268760"/>
            <a:ext cx="8178365"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0" name="Rectangle 2"/>
          <p:cNvSpPr>
            <a:spLocks noGrp="1" noChangeArrowheads="1"/>
          </p:cNvSpPr>
          <p:nvPr>
            <p:ph type="title"/>
          </p:nvPr>
        </p:nvSpPr>
        <p:spPr>
          <a:xfrm>
            <a:off x="2339752" y="260648"/>
            <a:ext cx="4392488" cy="582211"/>
          </a:xfrm>
          <a:extLst>
            <a:ext uri="{91240B29-F687-4F45-9708-019B960494DF}">
              <a14:hiddenLine xmlns:a14="http://schemas.microsoft.com/office/drawing/2010/main" w="12700">
                <a:solidFill>
                  <a:schemeClr val="tx1"/>
                </a:solidFill>
                <a:miter lim="800000"/>
                <a:headEnd/>
                <a:tailEnd/>
              </a14:hiddenLine>
            </a:ext>
          </a:extLst>
        </p:spPr>
        <p:txBody>
          <a:bodyPr wrap="square" lIns="90488" tIns="44450" rIns="90488" bIns="44450" rtlCol="0">
            <a:spAutoFit/>
          </a:bodyPr>
          <a:lstStyle/>
          <a:p>
            <a:pPr eaLnBrk="1" fontAlgn="auto" hangingPunct="1">
              <a:spcAft>
                <a:spcPts val="0"/>
              </a:spcAft>
              <a:defRPr/>
            </a:pPr>
            <a:r>
              <a:rPr lang="da-DK" altLang="en-US" sz="3200" b="1" dirty="0" smtClean="0">
                <a:solidFill>
                  <a:srgbClr val="FF0000"/>
                </a:solidFill>
                <a:effectLst>
                  <a:outerShdw blurRad="38100" dist="38100" dir="2700000" algn="tl">
                    <a:srgbClr val="000000">
                      <a:alpha val="43137"/>
                    </a:srgbClr>
                  </a:outerShdw>
                </a:effectLst>
                <a:latin typeface="Times New Roman CE" pitchFamily="18" charset="0"/>
              </a:rPr>
              <a:t>TYPES OF STYLING</a:t>
            </a:r>
            <a:endParaRPr lang="da-DK" altLang="en-US" sz="3200" b="1" dirty="0" smtClean="0">
              <a:solidFill>
                <a:srgbClr val="FF0000"/>
              </a:solidFill>
              <a:effectLst>
                <a:outerShdw blurRad="38100" dist="38100" dir="2700000" algn="tl">
                  <a:srgbClr val="000000">
                    <a:alpha val="43137"/>
                  </a:srgbClr>
                </a:outerShdw>
              </a:effectLst>
              <a:latin typeface="Times New Roman CE" pitchFamily="18" charset="0"/>
            </a:endParaRPr>
          </a:p>
        </p:txBody>
      </p:sp>
      <p:sp>
        <p:nvSpPr>
          <p:cNvPr id="59395" name="Rectangle 3"/>
          <p:cNvSpPr>
            <a:spLocks noGrp="1" noChangeArrowheads="1"/>
          </p:cNvSpPr>
          <p:nvPr>
            <p:ph idx="1"/>
          </p:nvPr>
        </p:nvSpPr>
        <p:spPr>
          <a:xfrm>
            <a:off x="971601" y="1000710"/>
            <a:ext cx="7724724" cy="2644314"/>
          </a:xfrm>
          <a:extLst>
            <a:ext uri="{91240B29-F687-4F45-9708-019B960494DF}">
              <a14:hiddenLine xmlns:a14="http://schemas.microsoft.com/office/drawing/2010/main" w="12700">
                <a:solidFill>
                  <a:schemeClr val="tx1"/>
                </a:solidFill>
                <a:miter lim="800000"/>
                <a:headEnd/>
                <a:tailEnd/>
              </a14:hiddenLine>
            </a:ext>
          </a:extLst>
        </p:spPr>
        <p:txBody>
          <a:bodyPr wrap="square" lIns="90488" tIns="44450" rIns="90488" bIns="44450">
            <a:spAutoFit/>
          </a:bodyPr>
          <a:lstStyle/>
          <a:p>
            <a:r>
              <a:rPr lang="en-IN" sz="1800" dirty="0" smtClean="0">
                <a:solidFill>
                  <a:schemeClr val="accent2"/>
                </a:solidFill>
                <a:latin typeface="Times New Roman" panose="02020603050405020304" pitchFamily="18" charset="0"/>
                <a:cs typeface="Times New Roman" panose="02020603050405020304" pitchFamily="18" charset="0"/>
              </a:rPr>
              <a:t>A. Inline </a:t>
            </a:r>
            <a:r>
              <a:rPr lang="en-IN" sz="1800" dirty="0">
                <a:solidFill>
                  <a:schemeClr val="accent2"/>
                </a:solidFill>
                <a:latin typeface="Times New Roman" panose="02020603050405020304" pitchFamily="18" charset="0"/>
                <a:cs typeface="Times New Roman" panose="02020603050405020304" pitchFamily="18" charset="0"/>
              </a:rPr>
              <a:t>Styling:</a:t>
            </a:r>
            <a:endParaRPr lang="en-US" sz="1800" dirty="0">
              <a:solidFill>
                <a:schemeClr val="accent2"/>
              </a:solidFill>
              <a:latin typeface="Times New Roman" panose="02020603050405020304" pitchFamily="18" charset="0"/>
              <a:cs typeface="Times New Roman" panose="02020603050405020304" pitchFamily="18" charset="0"/>
            </a:endParaRPr>
          </a:p>
          <a:p>
            <a:r>
              <a:rPr lang="en-IN" sz="1800" b="0" dirty="0">
                <a:solidFill>
                  <a:schemeClr val="accent6"/>
                </a:solidFill>
                <a:latin typeface="Times New Roman" panose="02020603050405020304" pitchFamily="18" charset="0"/>
                <a:cs typeface="Times New Roman" panose="02020603050405020304" pitchFamily="18" charset="0"/>
              </a:rPr>
              <a:t>Inline styling is used to apply a unique style to a single HTML element:</a:t>
            </a:r>
            <a:endParaRPr lang="en-US" sz="1800" b="0" dirty="0">
              <a:solidFill>
                <a:schemeClr val="accent6"/>
              </a:solidFill>
              <a:latin typeface="Times New Roman" panose="02020603050405020304" pitchFamily="18" charset="0"/>
              <a:cs typeface="Times New Roman" panose="02020603050405020304" pitchFamily="18" charset="0"/>
            </a:endParaRPr>
          </a:p>
          <a:p>
            <a:r>
              <a:rPr lang="en-IN" sz="1800" b="0" dirty="0">
                <a:solidFill>
                  <a:schemeClr val="accent6"/>
                </a:solidFill>
                <a:latin typeface="Times New Roman" panose="02020603050405020304" pitchFamily="18" charset="0"/>
                <a:cs typeface="Times New Roman" panose="02020603050405020304" pitchFamily="18" charset="0"/>
              </a:rPr>
              <a:t>Inline styling uses the style attribute.</a:t>
            </a:r>
            <a:endParaRPr lang="en-US" sz="1800" b="0" dirty="0">
              <a:solidFill>
                <a:schemeClr val="accent6"/>
              </a:solidFill>
              <a:latin typeface="Times New Roman" panose="02020603050405020304" pitchFamily="18" charset="0"/>
              <a:cs typeface="Times New Roman" panose="02020603050405020304" pitchFamily="18" charset="0"/>
            </a:endParaRPr>
          </a:p>
          <a:p>
            <a:r>
              <a:rPr lang="en-IN" sz="1800" b="0" dirty="0">
                <a:latin typeface="Times New Roman" panose="02020603050405020304" pitchFamily="18" charset="0"/>
                <a:cs typeface="Times New Roman" panose="02020603050405020304" pitchFamily="18" charset="0"/>
              </a:rPr>
              <a:t> </a:t>
            </a:r>
            <a:endParaRPr lang="en-US" sz="1800" b="0" dirty="0">
              <a:latin typeface="Times New Roman" panose="02020603050405020304" pitchFamily="18" charset="0"/>
              <a:cs typeface="Times New Roman" panose="02020603050405020304" pitchFamily="18" charset="0"/>
            </a:endParaRPr>
          </a:p>
          <a:p>
            <a:r>
              <a:rPr lang="en-IN" sz="1800" b="0" dirty="0">
                <a:latin typeface="Times New Roman" panose="02020603050405020304" pitchFamily="18" charset="0"/>
                <a:cs typeface="Times New Roman" panose="02020603050405020304" pitchFamily="18" charset="0"/>
              </a:rPr>
              <a:t>Example: </a:t>
            </a:r>
            <a:r>
              <a:rPr lang="en-IN" sz="1800" b="0" dirty="0">
                <a:solidFill>
                  <a:schemeClr val="accent6"/>
                </a:solidFill>
                <a:latin typeface="Times New Roman" panose="02020603050405020304" pitchFamily="18" charset="0"/>
                <a:cs typeface="Times New Roman" panose="02020603050405020304" pitchFamily="18" charset="0"/>
              </a:rPr>
              <a:t>&lt; h1 style = " color: blue ;"&gt; This is a Blue Heading &lt;/h1&gt;</a:t>
            </a:r>
            <a:endParaRPr lang="en-US" sz="1800" b="0" dirty="0">
              <a:solidFill>
                <a:schemeClr val="accent6"/>
              </a:solidFill>
              <a:latin typeface="Times New Roman" panose="02020603050405020304" pitchFamily="18" charset="0"/>
              <a:cs typeface="Times New Roman" panose="02020603050405020304" pitchFamily="18" charset="0"/>
            </a:endParaRPr>
          </a:p>
          <a:p>
            <a:r>
              <a:rPr lang="en-IN" sz="1800" b="0" dirty="0">
                <a:solidFill>
                  <a:schemeClr val="accent6"/>
                </a:solidFill>
                <a:latin typeface="Times New Roman" panose="02020603050405020304" pitchFamily="18" charset="0"/>
                <a:cs typeface="Times New Roman" panose="02020603050405020304" pitchFamily="18" charset="0"/>
              </a:rPr>
              <a:t>This example changes the text color of the &lt;h1&gt; element to </a:t>
            </a:r>
            <a:r>
              <a:rPr lang="en-IN" sz="1800" b="0" dirty="0" smtClean="0">
                <a:solidFill>
                  <a:schemeClr val="accent6"/>
                </a:solidFill>
                <a:latin typeface="Times New Roman" panose="02020603050405020304" pitchFamily="18" charset="0"/>
                <a:cs typeface="Times New Roman" panose="02020603050405020304" pitchFamily="18" charset="0"/>
              </a:rPr>
              <a:t>blue</a:t>
            </a:r>
            <a:endParaRPr lang="en-US" sz="1800" b="0" dirty="0">
              <a:solidFill>
                <a:schemeClr val="accent6"/>
              </a:solidFill>
              <a:latin typeface="Times New Roman" panose="02020603050405020304" pitchFamily="18" charset="0"/>
              <a:cs typeface="Times New Roman" panose="02020603050405020304" pitchFamily="18" charset="0"/>
            </a:endParaRPr>
          </a:p>
          <a:p>
            <a:r>
              <a:rPr lang="en-IN" sz="1800" dirty="0">
                <a:solidFill>
                  <a:schemeClr val="accent6"/>
                </a:solidFill>
              </a:rPr>
              <a:t> </a:t>
            </a:r>
            <a:endParaRPr lang="en-US" sz="1800" dirty="0">
              <a:solidFill>
                <a:schemeClr val="accent6"/>
              </a:solidFill>
            </a:endParaRPr>
          </a:p>
        </p:txBody>
      </p:sp>
      <p:sp>
        <p:nvSpPr>
          <p:cNvPr id="3" name="Rectangle 2"/>
          <p:cNvSpPr/>
          <p:nvPr/>
        </p:nvSpPr>
        <p:spPr>
          <a:xfrm>
            <a:off x="971600" y="3591014"/>
            <a:ext cx="7920880" cy="2862322"/>
          </a:xfrm>
          <a:prstGeom prst="rect">
            <a:avLst/>
          </a:prstGeom>
        </p:spPr>
        <p:txBody>
          <a:bodyPr wrap="square">
            <a:spAutoFit/>
          </a:bodyPr>
          <a:lstStyle/>
          <a:p>
            <a:r>
              <a:rPr lang="en-US" b="1" dirty="0" smtClean="0">
                <a:solidFill>
                  <a:schemeClr val="accent2"/>
                </a:solidFill>
                <a:latin typeface="Times New Roman" panose="02020603050405020304" pitchFamily="18" charset="0"/>
                <a:ea typeface="Tahoma" panose="020B0604030504040204" pitchFamily="34" charset="0"/>
                <a:cs typeface="Times New Roman" panose="02020603050405020304" pitchFamily="18" charset="0"/>
              </a:rPr>
              <a:t>B. Internal </a:t>
            </a:r>
            <a:r>
              <a:rPr lang="en-US" b="1" dirty="0">
                <a:solidFill>
                  <a:schemeClr val="accent2"/>
                </a:solidFill>
                <a:latin typeface="Times New Roman" panose="02020603050405020304" pitchFamily="18" charset="0"/>
                <a:ea typeface="Tahoma" panose="020B0604030504040204" pitchFamily="34" charset="0"/>
                <a:cs typeface="Times New Roman" panose="02020603050405020304" pitchFamily="18" charset="0"/>
              </a:rPr>
              <a:t>Styling</a:t>
            </a:r>
          </a:p>
          <a:p>
            <a:r>
              <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Internal styling is used to define a style for one HTML page. Internal styling is defined in the &lt;head&gt; section of an HTML page, within a &lt;style&gt; element:</a:t>
            </a:r>
          </a:p>
          <a:p>
            <a:r>
              <a:rPr lang="en-US" dirty="0">
                <a:latin typeface="Times New Roman" panose="02020603050405020304" pitchFamily="18" charset="0"/>
                <a:ea typeface="Tahoma" panose="020B0604030504040204" pitchFamily="34" charset="0"/>
                <a:cs typeface="Times New Roman" panose="02020603050405020304" pitchFamily="18" charset="0"/>
              </a:rPr>
              <a:t> </a:t>
            </a:r>
          </a:p>
          <a:p>
            <a:r>
              <a:rPr lang="en-US" dirty="0">
                <a:latin typeface="Times New Roman" panose="02020603050405020304" pitchFamily="18" charset="0"/>
                <a:ea typeface="Tahoma" panose="020B0604030504040204" pitchFamily="34" charset="0"/>
                <a:cs typeface="Times New Roman" panose="02020603050405020304" pitchFamily="18" charset="0"/>
              </a:rPr>
              <a:t>Example: </a:t>
            </a:r>
          </a:p>
          <a:p>
            <a:r>
              <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&lt;head&gt; </a:t>
            </a:r>
          </a:p>
          <a:p>
            <a:r>
              <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&lt;style&gt;</a:t>
            </a:r>
          </a:p>
          <a:p>
            <a:r>
              <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p{color: green ;}</a:t>
            </a:r>
          </a:p>
          <a:p>
            <a:r>
              <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&lt;/style&gt;</a:t>
            </a:r>
          </a:p>
          <a:p>
            <a:r>
              <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&lt;/head&gt;</a:t>
            </a:r>
            <a:endPar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64056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 calcmode="lin" valueType="num">
                                      <p:cBhvr additive="base">
                                        <p:cTn id="7" dur="500" fill="hold"/>
                                        <p:tgtEl>
                                          <p:spTgt spid="58370"/>
                                        </p:tgtEl>
                                        <p:attrNameLst>
                                          <p:attrName>ppt_x</p:attrName>
                                        </p:attrNameLst>
                                      </p:cBhvr>
                                      <p:tavLst>
                                        <p:tav tm="0">
                                          <p:val>
                                            <p:strVal val="0-#ppt_w/2"/>
                                          </p:val>
                                        </p:tav>
                                        <p:tav tm="100000">
                                          <p:val>
                                            <p:strVal val="#ppt_x"/>
                                          </p:val>
                                        </p:tav>
                                      </p:tavLst>
                                    </p:anim>
                                    <p:anim calcmode="lin" valueType="num">
                                      <p:cBhvr additive="base">
                                        <p:cTn id="8" dur="500" fill="hold"/>
                                        <p:tgtEl>
                                          <p:spTgt spid="583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395">
                                            <p:txEl>
                                              <p:pRg st="0" end="0"/>
                                            </p:txEl>
                                          </p:spTgt>
                                        </p:tgtEl>
                                        <p:attrNameLst>
                                          <p:attrName>style.visibility</p:attrName>
                                        </p:attrNameLst>
                                      </p:cBhvr>
                                      <p:to>
                                        <p:strVal val="visible"/>
                                      </p:to>
                                    </p:set>
                                    <p:animEffect transition="in" filter="fade">
                                      <p:cBhvr>
                                        <p:cTn id="13" dur="500"/>
                                        <p:tgtEl>
                                          <p:spTgt spid="5939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395">
                                            <p:txEl>
                                              <p:pRg st="1" end="1"/>
                                            </p:txEl>
                                          </p:spTgt>
                                        </p:tgtEl>
                                        <p:attrNameLst>
                                          <p:attrName>style.visibility</p:attrName>
                                        </p:attrNameLst>
                                      </p:cBhvr>
                                      <p:to>
                                        <p:strVal val="visible"/>
                                      </p:to>
                                    </p:set>
                                    <p:animEffect transition="in" filter="fade">
                                      <p:cBhvr>
                                        <p:cTn id="18" dur="500"/>
                                        <p:tgtEl>
                                          <p:spTgt spid="5939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395">
                                            <p:txEl>
                                              <p:pRg st="2" end="2"/>
                                            </p:txEl>
                                          </p:spTgt>
                                        </p:tgtEl>
                                        <p:attrNameLst>
                                          <p:attrName>style.visibility</p:attrName>
                                        </p:attrNameLst>
                                      </p:cBhvr>
                                      <p:to>
                                        <p:strVal val="visible"/>
                                      </p:to>
                                    </p:set>
                                    <p:animEffect transition="in" filter="fade">
                                      <p:cBhvr>
                                        <p:cTn id="23" dur="500"/>
                                        <p:tgtEl>
                                          <p:spTgt spid="5939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395">
                                            <p:txEl>
                                              <p:pRg st="3" end="3"/>
                                            </p:txEl>
                                          </p:spTgt>
                                        </p:tgtEl>
                                        <p:attrNameLst>
                                          <p:attrName>style.visibility</p:attrName>
                                        </p:attrNameLst>
                                      </p:cBhvr>
                                      <p:to>
                                        <p:strVal val="visible"/>
                                      </p:to>
                                    </p:set>
                                    <p:animEffect transition="in" filter="fade">
                                      <p:cBhvr>
                                        <p:cTn id="28" dur="500"/>
                                        <p:tgtEl>
                                          <p:spTgt spid="5939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9395">
                                            <p:txEl>
                                              <p:pRg st="4" end="4"/>
                                            </p:txEl>
                                          </p:spTgt>
                                        </p:tgtEl>
                                        <p:attrNameLst>
                                          <p:attrName>style.visibility</p:attrName>
                                        </p:attrNameLst>
                                      </p:cBhvr>
                                      <p:to>
                                        <p:strVal val="visible"/>
                                      </p:to>
                                    </p:set>
                                    <p:animEffect transition="in" filter="fade">
                                      <p:cBhvr>
                                        <p:cTn id="33" dur="500"/>
                                        <p:tgtEl>
                                          <p:spTgt spid="5939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9395">
                                            <p:txEl>
                                              <p:pRg st="5" end="5"/>
                                            </p:txEl>
                                          </p:spTgt>
                                        </p:tgtEl>
                                        <p:attrNameLst>
                                          <p:attrName>style.visibility</p:attrName>
                                        </p:attrNameLst>
                                      </p:cBhvr>
                                      <p:to>
                                        <p:strVal val="visible"/>
                                      </p:to>
                                    </p:set>
                                    <p:animEffect transition="in" filter="fade">
                                      <p:cBhvr>
                                        <p:cTn id="38" dur="500"/>
                                        <p:tgtEl>
                                          <p:spTgt spid="5939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9395">
                                            <p:txEl>
                                              <p:pRg st="6" end="6"/>
                                            </p:txEl>
                                          </p:spTgt>
                                        </p:tgtEl>
                                        <p:attrNameLst>
                                          <p:attrName>style.visibility</p:attrName>
                                        </p:attrNameLst>
                                      </p:cBhvr>
                                      <p:to>
                                        <p:strVal val="visible"/>
                                      </p:to>
                                    </p:set>
                                    <p:animEffect transition="in" filter="fade">
                                      <p:cBhvr>
                                        <p:cTn id="43" dur="500"/>
                                        <p:tgtEl>
                                          <p:spTgt spid="59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31" y="1413718"/>
            <a:ext cx="8175625" cy="4895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a:xfrm>
            <a:off x="683568" y="2348880"/>
            <a:ext cx="7920880" cy="4320480"/>
          </a:xfrm>
        </p:spPr>
        <p:txBody>
          <a:bodyPr>
            <a:normAutofit fontScale="92500" lnSpcReduction="10000"/>
          </a:bodyPr>
          <a:lstStyle/>
          <a:p>
            <a:endParaRPr lang="en-US" sz="2100" dirty="0">
              <a:latin typeface="Times New Roman" panose="02020603050405020304" pitchFamily="18" charset="0"/>
              <a:ea typeface="Tahoma" panose="020B0604030504040204" pitchFamily="34" charset="0"/>
              <a:cs typeface="Times New Roman" panose="02020603050405020304" pitchFamily="18" charset="0"/>
            </a:endParaRPr>
          </a:p>
          <a:p>
            <a:r>
              <a:rPr lang="en-US" sz="1900" dirty="0" smtClean="0">
                <a:latin typeface="Times New Roman" panose="02020603050405020304" pitchFamily="18" charset="0"/>
                <a:ea typeface="Tahoma" panose="020B0604030504040204" pitchFamily="34" charset="0"/>
                <a:cs typeface="Times New Roman" panose="02020603050405020304" pitchFamily="18" charset="0"/>
              </a:rPr>
              <a:t>HTML </a:t>
            </a:r>
            <a:r>
              <a:rPr lang="en-US" sz="1900" dirty="0">
                <a:latin typeface="Times New Roman" panose="02020603050405020304" pitchFamily="18" charset="0"/>
                <a:ea typeface="Tahoma" panose="020B0604030504040204" pitchFamily="34" charset="0"/>
                <a:cs typeface="Times New Roman" panose="02020603050405020304" pitchFamily="18" charset="0"/>
              </a:rPr>
              <a:t>File:</a:t>
            </a:r>
          </a:p>
          <a:p>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&lt;html&gt;</a:t>
            </a:r>
          </a:p>
          <a:p>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&lt;head&gt;</a:t>
            </a:r>
          </a:p>
          <a:p>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&lt;link </a:t>
            </a:r>
            <a:r>
              <a:rPr lang="en-US" sz="1900" b="0" dirty="0" err="1">
                <a:solidFill>
                  <a:srgbClr val="7030A0"/>
                </a:solidFill>
                <a:latin typeface="Times New Roman" panose="02020603050405020304" pitchFamily="18" charset="0"/>
                <a:ea typeface="Tahoma" panose="020B0604030504040204" pitchFamily="34" charset="0"/>
                <a:cs typeface="Times New Roman" panose="02020603050405020304" pitchFamily="18" charset="0"/>
              </a:rPr>
              <a:t>rel</a:t>
            </a:r>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 stylesheet "</a:t>
            </a:r>
            <a:r>
              <a:rPr lang="en-US" sz="1900" b="0" dirty="0" err="1">
                <a:solidFill>
                  <a:srgbClr val="7030A0"/>
                </a:solidFill>
                <a:latin typeface="Times New Roman" panose="02020603050405020304" pitchFamily="18" charset="0"/>
                <a:ea typeface="Tahoma" panose="020B0604030504040204" pitchFamily="34" charset="0"/>
                <a:cs typeface="Times New Roman" panose="02020603050405020304" pitchFamily="18" charset="0"/>
              </a:rPr>
              <a:t>href</a:t>
            </a:r>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"styles.css"&gt;</a:t>
            </a:r>
          </a:p>
          <a:p>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&lt;/head&gt;</a:t>
            </a:r>
          </a:p>
          <a:p>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&lt;body&gt;</a:t>
            </a:r>
          </a:p>
          <a:p>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&lt;h1&gt;This is a heading&lt;/h1&gt;</a:t>
            </a:r>
          </a:p>
          <a:p>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&lt;p&gt;This is a paragraph.&lt;/p&gt;</a:t>
            </a:r>
          </a:p>
          <a:p>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    &lt;/body&gt;</a:t>
            </a:r>
          </a:p>
          <a:p>
            <a:r>
              <a:rPr lang="en-US" sz="1900" b="0"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&lt;/html&gt;</a:t>
            </a:r>
          </a:p>
          <a:p>
            <a:r>
              <a:rPr lang="en-US" sz="2100" dirty="0">
                <a:latin typeface="Times New Roman" panose="02020603050405020304" pitchFamily="18" charset="0"/>
                <a:ea typeface="Tahoma" panose="020B0604030504040204" pitchFamily="34" charset="0"/>
                <a:cs typeface="Times New Roman" panose="02020603050405020304" pitchFamily="18" charset="0"/>
              </a:rPr>
              <a:t> </a:t>
            </a:r>
          </a:p>
          <a:p>
            <a:endParaRPr lang="en-US" dirty="0"/>
          </a:p>
        </p:txBody>
      </p:sp>
      <p:sp>
        <p:nvSpPr>
          <p:cNvPr id="5" name="Rectangle 2"/>
          <p:cNvSpPr>
            <a:spLocks noGrp="1" noChangeArrowheads="1"/>
          </p:cNvSpPr>
          <p:nvPr>
            <p:ph type="title"/>
          </p:nvPr>
        </p:nvSpPr>
        <p:spPr>
          <a:xfrm>
            <a:off x="2339752" y="260648"/>
            <a:ext cx="4392488" cy="582211"/>
          </a:xfrm>
          <a:extLst>
            <a:ext uri="{91240B29-F687-4F45-9708-019B960494DF}">
              <a14:hiddenLine xmlns:a14="http://schemas.microsoft.com/office/drawing/2010/main" w="12700">
                <a:solidFill>
                  <a:schemeClr val="tx1"/>
                </a:solidFill>
                <a:miter lim="800000"/>
                <a:headEnd/>
                <a:tailEnd/>
              </a14:hiddenLine>
            </a:ext>
          </a:extLst>
        </p:spPr>
        <p:txBody>
          <a:bodyPr wrap="square" lIns="90488" tIns="44450" rIns="90488" bIns="44450" rtlCol="0">
            <a:spAutoFit/>
          </a:bodyPr>
          <a:lstStyle/>
          <a:p>
            <a:pPr eaLnBrk="1" fontAlgn="auto" hangingPunct="1">
              <a:spcAft>
                <a:spcPts val="0"/>
              </a:spcAft>
              <a:defRPr/>
            </a:pPr>
            <a:r>
              <a:rPr lang="da-DK" altLang="en-US" sz="3200" b="1" dirty="0" smtClean="0">
                <a:solidFill>
                  <a:srgbClr val="FF0000"/>
                </a:solidFill>
                <a:effectLst>
                  <a:outerShdw blurRad="38100" dist="38100" dir="2700000" algn="tl">
                    <a:srgbClr val="000000">
                      <a:alpha val="43137"/>
                    </a:srgbClr>
                  </a:outerShdw>
                </a:effectLst>
                <a:latin typeface="Times New Roman CE" pitchFamily="18" charset="0"/>
              </a:rPr>
              <a:t>TYPES OF STYLING</a:t>
            </a:r>
            <a:endParaRPr lang="da-DK" altLang="en-US" sz="3200" b="1" dirty="0" smtClean="0">
              <a:solidFill>
                <a:srgbClr val="FF0000"/>
              </a:solidFill>
              <a:effectLst>
                <a:outerShdw blurRad="38100" dist="38100" dir="2700000" algn="tl">
                  <a:srgbClr val="000000">
                    <a:alpha val="43137"/>
                  </a:srgbClr>
                </a:outerShdw>
              </a:effectLst>
              <a:latin typeface="Times New Roman CE" pitchFamily="18" charset="0"/>
            </a:endParaRPr>
          </a:p>
        </p:txBody>
      </p:sp>
      <p:sp>
        <p:nvSpPr>
          <p:cNvPr id="3" name="Rectangle 2"/>
          <p:cNvSpPr/>
          <p:nvPr/>
        </p:nvSpPr>
        <p:spPr>
          <a:xfrm>
            <a:off x="611560" y="908720"/>
            <a:ext cx="7992888" cy="1754326"/>
          </a:xfrm>
          <a:prstGeom prst="rect">
            <a:avLst/>
          </a:prstGeom>
        </p:spPr>
        <p:txBody>
          <a:bodyPr wrap="square">
            <a:spAutoFit/>
          </a:bodyPr>
          <a:lstStyle/>
          <a:p>
            <a:r>
              <a:rPr lang="en-US" b="1" dirty="0" smtClean="0">
                <a:solidFill>
                  <a:schemeClr val="accent2"/>
                </a:solidFill>
                <a:latin typeface="Times New Roman" panose="02020603050405020304" pitchFamily="18" charset="0"/>
                <a:cs typeface="Times New Roman" panose="02020603050405020304" pitchFamily="18" charset="0"/>
              </a:rPr>
              <a:t>3</a:t>
            </a:r>
            <a:r>
              <a:rPr lang="en-US" b="1" dirty="0">
                <a:solidFill>
                  <a:schemeClr val="accent2"/>
                </a:solidFill>
                <a:latin typeface="Times New Roman" panose="02020603050405020304" pitchFamily="18" charset="0"/>
                <a:cs typeface="Times New Roman" panose="02020603050405020304" pitchFamily="18" charset="0"/>
              </a:rPr>
              <a:t>. External </a:t>
            </a:r>
            <a:r>
              <a:rPr lang="en-US" b="1" dirty="0" smtClean="0">
                <a:solidFill>
                  <a:schemeClr val="accent2"/>
                </a:solidFill>
                <a:latin typeface="Times New Roman" panose="02020603050405020304" pitchFamily="18" charset="0"/>
                <a:cs typeface="Times New Roman" panose="02020603050405020304" pitchFamily="18" charset="0"/>
              </a:rPr>
              <a:t>Styling</a:t>
            </a:r>
          </a:p>
          <a:p>
            <a:pPr algn="just"/>
            <a:endParaRPr lang="en-US" b="1" dirty="0">
              <a:solidFill>
                <a:schemeClr val="accent2"/>
              </a:solidFill>
              <a:latin typeface="Times New Roman" panose="02020603050405020304" pitchFamily="18" charset="0"/>
              <a:cs typeface="Times New Roman" panose="02020603050405020304" pitchFamily="18" charset="0"/>
            </a:endParaRPr>
          </a:p>
          <a:p>
            <a:pPr algn="just"/>
            <a:r>
              <a:rPr lang="en-US" dirty="0" smtClean="0">
                <a:solidFill>
                  <a:srgbClr val="7030A0"/>
                </a:solidFill>
                <a:latin typeface="Times New Roman" panose="02020603050405020304" pitchFamily="18" charset="0"/>
                <a:cs typeface="Times New Roman" panose="02020603050405020304" pitchFamily="18" charset="0"/>
              </a:rPr>
              <a:t>An </a:t>
            </a:r>
            <a:r>
              <a:rPr lang="en-US" dirty="0">
                <a:solidFill>
                  <a:srgbClr val="7030A0"/>
                </a:solidFill>
                <a:latin typeface="Times New Roman" panose="02020603050405020304" pitchFamily="18" charset="0"/>
                <a:cs typeface="Times New Roman" panose="02020603050405020304" pitchFamily="18" charset="0"/>
              </a:rPr>
              <a:t>external stylesheet is used to define the style for many pages. With an external stylesheet, you can change the look of an entire website by changing one file. To use external stylesheet, add a link to it in the &lt;head&gt; section of the HTML page.</a:t>
            </a:r>
          </a:p>
          <a:p>
            <a:pPr algn="just"/>
            <a:r>
              <a:rPr lang="en-US" dirty="0"/>
              <a:t> </a:t>
            </a:r>
          </a:p>
        </p:txBody>
      </p:sp>
      <p:sp>
        <p:nvSpPr>
          <p:cNvPr id="6" name="Rectangle 5"/>
          <p:cNvSpPr/>
          <p:nvPr/>
        </p:nvSpPr>
        <p:spPr>
          <a:xfrm>
            <a:off x="5652120" y="2721694"/>
            <a:ext cx="3416352" cy="923330"/>
          </a:xfrm>
          <a:prstGeom prst="rect">
            <a:avLst/>
          </a:prstGeom>
        </p:spPr>
        <p:txBody>
          <a:bodyPr wrap="square">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CSS File: </a:t>
            </a:r>
          </a:p>
          <a:p>
            <a:r>
              <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h1 { color: blue;}</a:t>
            </a:r>
          </a:p>
          <a:p>
            <a:r>
              <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rPr>
              <a:t>p { color: green;}</a:t>
            </a:r>
            <a:endParaRPr lang="en-US" dirty="0">
              <a:solidFill>
                <a:srgbClr val="7030A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799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768350"/>
            <a:ext cx="8175625" cy="5829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0"/>
            <a:ext cx="8229600" cy="1052736"/>
          </a:xfrm>
        </p:spPr>
        <p:txBody>
          <a:bodyPr/>
          <a:lstStyle/>
          <a:p>
            <a:r>
              <a:rPr lang="en-IN"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CSS Box Model</a:t>
            </a:r>
            <a:endPar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99592" y="2780928"/>
            <a:ext cx="4120510" cy="3600400"/>
          </a:xfrm>
        </p:spPr>
        <p:txBody>
          <a:bodyPr>
            <a:normAutofit/>
          </a:bodyPr>
          <a:lstStyle/>
          <a:p>
            <a:r>
              <a:rPr lang="en-IN" sz="1800" dirty="0" smtClean="0">
                <a:solidFill>
                  <a:schemeClr val="accent6"/>
                </a:solidFill>
                <a:latin typeface="Times New Roman" panose="02020603050405020304" pitchFamily="18" charset="0"/>
                <a:cs typeface="Times New Roman" panose="02020603050405020304" pitchFamily="18" charset="0"/>
              </a:rPr>
              <a:t>Every </a:t>
            </a:r>
            <a:r>
              <a:rPr lang="en-IN" sz="1800" dirty="0">
                <a:solidFill>
                  <a:schemeClr val="accent6"/>
                </a:solidFill>
                <a:latin typeface="Times New Roman" panose="02020603050405020304" pitchFamily="18" charset="0"/>
                <a:cs typeface="Times New Roman" panose="02020603050405020304" pitchFamily="18" charset="0"/>
              </a:rPr>
              <a:t>HTML element has a box around it, even if you cannot see it.</a:t>
            </a:r>
            <a:endParaRPr lang="en-US" sz="1800" dirty="0">
              <a:solidFill>
                <a:schemeClr val="accent6"/>
              </a:solidFill>
              <a:latin typeface="Times New Roman" panose="02020603050405020304" pitchFamily="18" charset="0"/>
              <a:cs typeface="Times New Roman" panose="02020603050405020304" pitchFamily="18" charset="0"/>
            </a:endParaRPr>
          </a:p>
          <a:p>
            <a:pPr lvl="0">
              <a:buFont typeface="Arial" panose="020B0604020202020204" pitchFamily="34" charset="0"/>
              <a:buChar char="•"/>
            </a:pPr>
            <a:r>
              <a:rPr lang="en-IN" sz="1800" dirty="0">
                <a:solidFill>
                  <a:schemeClr val="accent6"/>
                </a:solidFill>
                <a:latin typeface="Times New Roman" panose="02020603050405020304" pitchFamily="18" charset="0"/>
                <a:cs typeface="Times New Roman" panose="02020603050405020304" pitchFamily="18" charset="0"/>
              </a:rPr>
              <a:t>The CSS border property defines a visible border around an HTML element.</a:t>
            </a:r>
            <a:endParaRPr lang="en-US" sz="1800" dirty="0">
              <a:solidFill>
                <a:schemeClr val="accent6"/>
              </a:solidFill>
              <a:latin typeface="Times New Roman" panose="02020603050405020304" pitchFamily="18" charset="0"/>
              <a:cs typeface="Times New Roman" panose="02020603050405020304" pitchFamily="18" charset="0"/>
            </a:endParaRPr>
          </a:p>
          <a:p>
            <a:pPr lvl="0">
              <a:buFont typeface="Arial" panose="020B0604020202020204" pitchFamily="34" charset="0"/>
              <a:buChar char="•"/>
            </a:pPr>
            <a:r>
              <a:rPr lang="en-IN" sz="1800" dirty="0">
                <a:solidFill>
                  <a:schemeClr val="accent6"/>
                </a:solidFill>
                <a:latin typeface="Times New Roman" panose="02020603050405020304" pitchFamily="18" charset="0"/>
                <a:cs typeface="Times New Roman" panose="02020603050405020304" pitchFamily="18" charset="0"/>
              </a:rPr>
              <a:t>The CSS padding property defines padding (space) inside the border.</a:t>
            </a:r>
            <a:endParaRPr lang="en-US" sz="1800" dirty="0">
              <a:solidFill>
                <a:schemeClr val="accent6"/>
              </a:solidFill>
              <a:latin typeface="Times New Roman" panose="02020603050405020304" pitchFamily="18" charset="0"/>
              <a:cs typeface="Times New Roman" panose="02020603050405020304" pitchFamily="18" charset="0"/>
            </a:endParaRPr>
          </a:p>
          <a:p>
            <a:pPr lvl="0">
              <a:buFont typeface="Arial" panose="020B0604020202020204" pitchFamily="34" charset="0"/>
              <a:buChar char="•"/>
            </a:pPr>
            <a:r>
              <a:rPr lang="en-IN" sz="1800" dirty="0">
                <a:solidFill>
                  <a:schemeClr val="accent6"/>
                </a:solidFill>
                <a:latin typeface="Times New Roman" panose="02020603050405020304" pitchFamily="18" charset="0"/>
                <a:cs typeface="Times New Roman" panose="02020603050405020304" pitchFamily="18" charset="0"/>
              </a:rPr>
              <a:t>The CSS margin property defines a margin (space) outside the border.</a:t>
            </a:r>
            <a:endParaRPr lang="en-US" sz="1800" dirty="0">
              <a:solidFill>
                <a:schemeClr val="accent6"/>
              </a:solidFill>
              <a:latin typeface="Times New Roman" panose="02020603050405020304" pitchFamily="18" charset="0"/>
              <a:cs typeface="Times New Roman" panose="02020603050405020304" pitchFamily="18" charset="0"/>
            </a:endParaRPr>
          </a:p>
          <a:p>
            <a:endParaRPr lang="en-US" dirty="0"/>
          </a:p>
        </p:txBody>
      </p:sp>
      <p:sp>
        <p:nvSpPr>
          <p:cNvPr id="6" name="Rectangle 5"/>
          <p:cNvSpPr/>
          <p:nvPr/>
        </p:nvSpPr>
        <p:spPr>
          <a:xfrm>
            <a:off x="611560" y="1116338"/>
            <a:ext cx="8064896" cy="1200329"/>
          </a:xfrm>
          <a:prstGeom prst="rect">
            <a:avLst/>
          </a:prstGeom>
        </p:spPr>
        <p:txBody>
          <a:bodyPr wrap="square">
            <a:spAutoFit/>
          </a:bodyPr>
          <a:lstStyle/>
          <a:p>
            <a:pPr algn="just"/>
            <a:r>
              <a:rPr lang="en-US" dirty="0">
                <a:solidFill>
                  <a:schemeClr val="accent6"/>
                </a:solidFill>
                <a:latin typeface="Times New Roman" panose="02020603050405020304" pitchFamily="18" charset="0"/>
                <a:cs typeface="Times New Roman" panose="02020603050405020304" pitchFamily="18" charset="0"/>
              </a:rPr>
              <a:t>All HTML elements can be considered as boxes. In CSS, the term "box model" is used when talking about design and layout. The CSS box model is essentially a box that wraps around every HTML element. It consists of: margins, borders, padding, and the actual content. The image below illustrates the box model:</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924944"/>
            <a:ext cx="2744961" cy="245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4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62" y="692696"/>
            <a:ext cx="8181975" cy="582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0"/>
            <a:ext cx="8229600" cy="980728"/>
          </a:xfrm>
        </p:spPr>
        <p:txBody>
          <a:bodyPr/>
          <a:lstStyle/>
          <a:p>
            <a:pPr algn="ctr"/>
            <a:r>
              <a:rPr lang="en-IN" sz="3600" b="1"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Bootstrap</a:t>
            </a:r>
            <a:endParaRPr lang="en-IN" sz="360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787158" y="1103075"/>
            <a:ext cx="7716164" cy="1200329"/>
          </a:xfrm>
          <a:prstGeom prst="rect">
            <a:avLst/>
          </a:prstGeom>
        </p:spPr>
        <p:txBody>
          <a:bodyPr wrap="square">
            <a:spAutoFit/>
          </a:bodyPr>
          <a:lstStyle/>
          <a:p>
            <a:pPr algn="just"/>
            <a:r>
              <a:rPr lang="en-IN" dirty="0">
                <a:latin typeface="Times New Roman" panose="02020603050405020304" pitchFamily="18" charset="0"/>
                <a:cs typeface="Times New Roman" panose="02020603050405020304" pitchFamily="18" charset="0"/>
              </a:rPr>
              <a:t>Bootstrap is a free and open-source CSS framework directed at responsive, mobile-first front-end web development. It contains CSS- and (optionally) JavaScript-based design templates for typography, forms, buttons, navigation and other interface components.</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744268" y="2503021"/>
            <a:ext cx="2460930" cy="369332"/>
          </a:xfrm>
          <a:prstGeom prst="rect">
            <a:avLst/>
          </a:prstGeom>
        </p:spPr>
        <p:txBody>
          <a:bodyPr wrap="none">
            <a:spAutoFit/>
          </a:bodyPr>
          <a:lstStyle/>
          <a:p>
            <a:r>
              <a:rPr lang="en-US" b="1" dirty="0">
                <a:solidFill>
                  <a:schemeClr val="accent6"/>
                </a:solidFill>
                <a:latin typeface="Times New Roman" panose="02020603050405020304" pitchFamily="18" charset="0"/>
                <a:cs typeface="Times New Roman" panose="02020603050405020304" pitchFamily="18" charset="0"/>
              </a:rPr>
              <a:t>Bootstrap Components</a:t>
            </a:r>
          </a:p>
        </p:txBody>
      </p:sp>
      <p:sp>
        <p:nvSpPr>
          <p:cNvPr id="5" name="Rectangle 4"/>
          <p:cNvSpPr/>
          <p:nvPr/>
        </p:nvSpPr>
        <p:spPr>
          <a:xfrm>
            <a:off x="764812" y="2872353"/>
            <a:ext cx="7487010" cy="3416320"/>
          </a:xfrm>
          <a:prstGeom prst="rect">
            <a:avLst/>
          </a:prstGeom>
        </p:spPr>
        <p:txBody>
          <a:bodyPr wrap="square">
            <a:spAutoFit/>
          </a:bodyPr>
          <a:lstStyle/>
          <a:p>
            <a:pPr marL="342900" indent="-342900">
              <a:buAutoNum type="arabicPeriod"/>
            </a:pPr>
            <a:r>
              <a:rPr lang="en-US" dirty="0" smtClean="0">
                <a:solidFill>
                  <a:schemeClr val="accent2"/>
                </a:solidFill>
                <a:latin typeface="Times New Roman" panose="02020603050405020304" pitchFamily="18" charset="0"/>
                <a:cs typeface="Times New Roman" panose="02020603050405020304" pitchFamily="18" charset="0"/>
              </a:rPr>
              <a:t>Container</a:t>
            </a:r>
          </a:p>
          <a:p>
            <a:pPr marL="342900" indent="-342900">
              <a:buAutoNum type="arabicPeriod"/>
            </a:pPr>
            <a:endParaRPr lang="en-US" dirty="0">
              <a:solidFill>
                <a:schemeClr val="accent2"/>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Containers are the most basic layout element in Bootstrap and are required when using our default grid system. Choose from a responsive, fixed-width container or fluid-width. While containers can be nested, most layouts do not require a nested container.</a:t>
            </a:r>
          </a:p>
          <a:p>
            <a:endParaRPr lang="en-US" dirty="0">
              <a:latin typeface="Times New Roman" panose="02020603050405020304" pitchFamily="18" charset="0"/>
              <a:cs typeface="Times New Roman" panose="02020603050405020304" pitchFamily="18" charset="0"/>
            </a:endParaRPr>
          </a:p>
          <a:p>
            <a:r>
              <a:rPr lang="en-US" dirty="0">
                <a:solidFill>
                  <a:schemeClr val="accent2"/>
                </a:solidFill>
                <a:latin typeface="Times New Roman" panose="02020603050405020304" pitchFamily="18" charset="0"/>
                <a:cs typeface="Times New Roman" panose="02020603050405020304" pitchFamily="18" charset="0"/>
              </a:rPr>
              <a:t>Syntax </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&lt;div class="container"&gt;</a:t>
            </a:r>
          </a:p>
          <a:p>
            <a:r>
              <a:rPr lang="en-US" dirty="0">
                <a:latin typeface="Times New Roman" panose="02020603050405020304" pitchFamily="18" charset="0"/>
                <a:cs typeface="Times New Roman" panose="02020603050405020304" pitchFamily="18" charset="0"/>
              </a:rPr>
              <a:t>        &lt;!-- Content here --&gt;</a:t>
            </a:r>
          </a:p>
          <a:p>
            <a:r>
              <a:rPr lang="en-US" dirty="0">
                <a:latin typeface="Times New Roman" panose="02020603050405020304" pitchFamily="18" charset="0"/>
                <a:cs typeface="Times New Roman" panose="02020603050405020304" pitchFamily="18" charset="0"/>
              </a:rPr>
              <a:t>&lt;/div&gt;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143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52" y="332656"/>
            <a:ext cx="8685436"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95536" y="332656"/>
            <a:ext cx="8264932" cy="6186309"/>
          </a:xfrm>
          <a:prstGeom prst="rect">
            <a:avLst/>
          </a:prstGeom>
        </p:spPr>
        <p:txBody>
          <a:bodyPr wrap="square">
            <a:spAutoFit/>
          </a:bodyPr>
          <a:lstStyle/>
          <a:p>
            <a:pPr algn="just"/>
            <a:r>
              <a:rPr lang="en-US" b="1" dirty="0">
                <a:solidFill>
                  <a:schemeClr val="accent2"/>
                </a:solidFill>
                <a:latin typeface="Times New Roman" panose="02020603050405020304" pitchFamily="18" charset="0"/>
                <a:cs typeface="Times New Roman" panose="02020603050405020304" pitchFamily="18" charset="0"/>
              </a:rPr>
              <a:t>2. Container Fluid</a:t>
            </a:r>
          </a:p>
          <a:p>
            <a:pPr algn="just"/>
            <a:r>
              <a:rPr lang="en-US" dirty="0">
                <a:latin typeface="Times New Roman" panose="02020603050405020304" pitchFamily="18" charset="0"/>
                <a:cs typeface="Times New Roman" panose="02020603050405020304" pitchFamily="18" charset="0"/>
              </a:rPr>
              <a:t>.container-fluid continuously resizes as you change the width of your window/browser by any amount. Use .container-fluid when you want your page to shape shift with every little difference in its viewport size. .container-fluid has the CSS property width: 100%;, so it continually readjusts at every screen width granularity.</a:t>
            </a:r>
          </a:p>
          <a:p>
            <a:pPr algn="just"/>
            <a:endParaRPr lang="en-US" dirty="0">
              <a:latin typeface="Times New Roman" panose="02020603050405020304" pitchFamily="18" charset="0"/>
              <a:cs typeface="Times New Roman" panose="02020603050405020304" pitchFamily="18" charset="0"/>
            </a:endParaRPr>
          </a:p>
          <a:p>
            <a:pPr algn="just"/>
            <a:r>
              <a:rPr lang="en-US" b="1" dirty="0">
                <a:solidFill>
                  <a:schemeClr val="accent2"/>
                </a:solidFill>
                <a:latin typeface="Times New Roman" panose="02020603050405020304" pitchFamily="18" charset="0"/>
                <a:cs typeface="Times New Roman" panose="02020603050405020304" pitchFamily="18" charset="0"/>
              </a:rPr>
              <a:t>Syntax :</a:t>
            </a:r>
          </a:p>
          <a:p>
            <a:pPr algn="just"/>
            <a:r>
              <a:rPr lang="en-US" dirty="0">
                <a:latin typeface="Times New Roman" panose="02020603050405020304" pitchFamily="18" charset="0"/>
                <a:cs typeface="Times New Roman" panose="02020603050405020304" pitchFamily="18" charset="0"/>
              </a:rPr>
              <a:t>&lt;div class="container-fluid"&gt;</a:t>
            </a:r>
          </a:p>
          <a:p>
            <a:pPr algn="just"/>
            <a:r>
              <a:rPr lang="en-US" dirty="0">
                <a:latin typeface="Times New Roman" panose="02020603050405020304" pitchFamily="18" charset="0"/>
                <a:cs typeface="Times New Roman" panose="02020603050405020304" pitchFamily="18" charset="0"/>
              </a:rPr>
              <a:t>        &lt;!-- Content here --&gt;</a:t>
            </a:r>
          </a:p>
          <a:p>
            <a:pPr algn="just"/>
            <a:r>
              <a:rPr lang="en-US" dirty="0">
                <a:latin typeface="Times New Roman" panose="02020603050405020304" pitchFamily="18" charset="0"/>
                <a:cs typeface="Times New Roman" panose="02020603050405020304" pitchFamily="18" charset="0"/>
              </a:rPr>
              <a:t>&lt;/div</a:t>
            </a:r>
            <a:r>
              <a:rPr lang="en-US" dirty="0" smtClean="0">
                <a:latin typeface="Times New Roman" panose="02020603050405020304" pitchFamily="18" charset="0"/>
                <a:cs typeface="Times New Roman" panose="02020603050405020304" pitchFamily="18" charset="0"/>
              </a:rPr>
              <a:t>&gt;</a:t>
            </a:r>
          </a:p>
          <a:p>
            <a:pPr algn="just"/>
            <a:endParaRPr lang="en-US" dirty="0">
              <a:latin typeface="Times New Roman" panose="02020603050405020304" pitchFamily="18" charset="0"/>
              <a:cs typeface="Times New Roman" panose="02020603050405020304" pitchFamily="18" charset="0"/>
            </a:endParaRPr>
          </a:p>
          <a:p>
            <a:pPr algn="just"/>
            <a:r>
              <a:rPr lang="en-US" b="1" dirty="0" smtClean="0">
                <a:solidFill>
                  <a:schemeClr val="accent2"/>
                </a:solidFill>
                <a:latin typeface="Times New Roman" panose="02020603050405020304" pitchFamily="18" charset="0"/>
                <a:cs typeface="Times New Roman" panose="02020603050405020304" pitchFamily="18" charset="0"/>
              </a:rPr>
              <a:t>3</a:t>
            </a:r>
            <a:r>
              <a:rPr lang="en-US" b="1" dirty="0">
                <a:solidFill>
                  <a:schemeClr val="accent2"/>
                </a:solidFill>
                <a:latin typeface="Times New Roman" panose="02020603050405020304" pitchFamily="18" charset="0"/>
                <a:cs typeface="Times New Roman" panose="02020603050405020304" pitchFamily="18" charset="0"/>
              </a:rPr>
              <a:t>. Jumbotron</a:t>
            </a:r>
          </a:p>
          <a:p>
            <a:pPr algn="just"/>
            <a:r>
              <a:rPr lang="en-US" dirty="0">
                <a:latin typeface="Times New Roman" panose="02020603050405020304" pitchFamily="18" charset="0"/>
                <a:cs typeface="Times New Roman" panose="02020603050405020304" pitchFamily="18" charset="0"/>
              </a:rPr>
              <a:t>A jumbotron indicates a big grey box for calling extra attention to some special content or information. Inside a jumbotron we can put nearly any valid HTML, including other Bootstrap elements/classes.</a:t>
            </a:r>
          </a:p>
          <a:p>
            <a:pPr algn="just"/>
            <a:endParaRPr lang="en-US" dirty="0">
              <a:latin typeface="Times New Roman" panose="02020603050405020304" pitchFamily="18" charset="0"/>
              <a:cs typeface="Times New Roman" panose="02020603050405020304" pitchFamily="18" charset="0"/>
            </a:endParaRPr>
          </a:p>
          <a:p>
            <a:pPr algn="just"/>
            <a:r>
              <a:rPr lang="en-US" b="1" dirty="0">
                <a:solidFill>
                  <a:schemeClr val="accent2"/>
                </a:solidFill>
                <a:latin typeface="Times New Roman" panose="02020603050405020304" pitchFamily="18" charset="0"/>
                <a:cs typeface="Times New Roman" panose="02020603050405020304" pitchFamily="18" charset="0"/>
              </a:rPr>
              <a:t>Syntax : </a:t>
            </a:r>
          </a:p>
          <a:p>
            <a:pPr algn="just"/>
            <a:r>
              <a:rPr lang="en-US" dirty="0">
                <a:latin typeface="Times New Roman" panose="02020603050405020304" pitchFamily="18" charset="0"/>
                <a:cs typeface="Times New Roman" panose="02020603050405020304" pitchFamily="18" charset="0"/>
              </a:rPr>
              <a:t>&lt;div class="jumbotron"&gt;</a:t>
            </a:r>
          </a:p>
          <a:p>
            <a:pPr algn="just"/>
            <a:r>
              <a:rPr lang="en-US" dirty="0">
                <a:latin typeface="Times New Roman" panose="02020603050405020304" pitchFamily="18" charset="0"/>
                <a:cs typeface="Times New Roman" panose="02020603050405020304" pitchFamily="18" charset="0"/>
              </a:rPr>
              <a:t>  &lt; h1&gt;Bootstrap Tutorial&lt;/h1&gt; </a:t>
            </a:r>
          </a:p>
          <a:p>
            <a:pPr algn="just"/>
            <a:r>
              <a:rPr lang="en-US" dirty="0">
                <a:latin typeface="Times New Roman" panose="02020603050405020304" pitchFamily="18" charset="0"/>
                <a:cs typeface="Times New Roman" panose="02020603050405020304" pitchFamily="18" charset="0"/>
              </a:rPr>
              <a:t>  &lt;h2&gt;Bootstrap Tutorial&lt;/h2&gt;</a:t>
            </a:r>
          </a:p>
          <a:p>
            <a:pPr algn="just"/>
            <a:r>
              <a:rPr lang="en-US" dirty="0">
                <a:latin typeface="Times New Roman" panose="02020603050405020304" pitchFamily="18" charset="0"/>
                <a:cs typeface="Times New Roman" panose="02020603050405020304" pitchFamily="18" charset="0"/>
              </a:rPr>
              <a:t>  &lt;p&gt;Bootstrap is the most popular HTML, CSS...&lt;/p&gt; </a:t>
            </a:r>
          </a:p>
          <a:p>
            <a:pPr algn="just"/>
            <a:r>
              <a:rPr lang="en-US" dirty="0">
                <a:latin typeface="Times New Roman" panose="02020603050405020304" pitchFamily="18" charset="0"/>
                <a:cs typeface="Times New Roman" panose="02020603050405020304" pitchFamily="18" charset="0"/>
              </a:rPr>
              <a:t>&lt;/div&gt;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043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Effect transition="in" filter="fade">
                                      <p:cBhvr>
                                        <p:cTn id="7" dur="1000"/>
                                        <p:tgtEl>
                                          <p:spTgt spid="5">
                                            <p:txEl>
                                              <p:pRg st="8" end="8"/>
                                            </p:txEl>
                                          </p:spTgt>
                                        </p:tgtEl>
                                      </p:cBhvr>
                                    </p:animEffect>
                                    <p:anim calcmode="lin" valueType="num">
                                      <p:cBhvr>
                                        <p:cTn id="8"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9" end="9"/>
                                            </p:txEl>
                                          </p:spTgt>
                                        </p:tgtEl>
                                        <p:attrNameLst>
                                          <p:attrName>style.visibility</p:attrName>
                                        </p:attrNameLst>
                                      </p:cBhvr>
                                      <p:to>
                                        <p:strVal val="visible"/>
                                      </p:to>
                                    </p:set>
                                    <p:animEffect transition="in" filter="fade">
                                      <p:cBhvr>
                                        <p:cTn id="56" dur="1000"/>
                                        <p:tgtEl>
                                          <p:spTgt spid="5">
                                            <p:txEl>
                                              <p:pRg st="9" end="9"/>
                                            </p:txEl>
                                          </p:spTgt>
                                        </p:tgtEl>
                                      </p:cBhvr>
                                    </p:animEffect>
                                    <p:anim calcmode="lin" valueType="num">
                                      <p:cBhvr>
                                        <p:cTn id="57"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1" end="11"/>
                                            </p:txEl>
                                          </p:spTgt>
                                        </p:tgtEl>
                                        <p:attrNameLst>
                                          <p:attrName>style.visibility</p:attrName>
                                        </p:attrNameLst>
                                      </p:cBhvr>
                                      <p:to>
                                        <p:strVal val="visible"/>
                                      </p:to>
                                    </p:set>
                                    <p:animEffect transition="in" filter="fade">
                                      <p:cBhvr>
                                        <p:cTn id="63" dur="1000"/>
                                        <p:tgtEl>
                                          <p:spTgt spid="5">
                                            <p:txEl>
                                              <p:pRg st="11" end="11"/>
                                            </p:txEl>
                                          </p:spTgt>
                                        </p:tgtEl>
                                      </p:cBhvr>
                                    </p:animEffect>
                                    <p:anim calcmode="lin" valueType="num">
                                      <p:cBhvr>
                                        <p:cTn id="64"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5">
                                            <p:txEl>
                                              <p:pRg st="12" end="12"/>
                                            </p:txEl>
                                          </p:spTgt>
                                        </p:tgtEl>
                                        <p:attrNameLst>
                                          <p:attrName>style.visibility</p:attrName>
                                        </p:attrNameLst>
                                      </p:cBhvr>
                                      <p:to>
                                        <p:strVal val="visible"/>
                                      </p:to>
                                    </p:set>
                                    <p:animEffect transition="in" filter="fade">
                                      <p:cBhvr>
                                        <p:cTn id="70" dur="1000"/>
                                        <p:tgtEl>
                                          <p:spTgt spid="5">
                                            <p:txEl>
                                              <p:pRg st="12" end="12"/>
                                            </p:txEl>
                                          </p:spTgt>
                                        </p:tgtEl>
                                      </p:cBhvr>
                                    </p:animEffect>
                                    <p:anim calcmode="lin" valueType="num">
                                      <p:cBhvr>
                                        <p:cTn id="71"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
                                            <p:txEl>
                                              <p:pRg st="13" end="13"/>
                                            </p:txEl>
                                          </p:spTgt>
                                        </p:tgtEl>
                                        <p:attrNameLst>
                                          <p:attrName>style.visibility</p:attrName>
                                        </p:attrNameLst>
                                      </p:cBhvr>
                                      <p:to>
                                        <p:strVal val="visible"/>
                                      </p:to>
                                    </p:set>
                                    <p:animEffect transition="in" filter="fade">
                                      <p:cBhvr>
                                        <p:cTn id="77" dur="1000"/>
                                        <p:tgtEl>
                                          <p:spTgt spid="5">
                                            <p:txEl>
                                              <p:pRg st="13" end="13"/>
                                            </p:txEl>
                                          </p:spTgt>
                                        </p:tgtEl>
                                      </p:cBhvr>
                                    </p:animEffect>
                                    <p:anim calcmode="lin" valueType="num">
                                      <p:cBhvr>
                                        <p:cTn id="78"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5">
                                            <p:txEl>
                                              <p:pRg st="14" end="14"/>
                                            </p:txEl>
                                          </p:spTgt>
                                        </p:tgtEl>
                                        <p:attrNameLst>
                                          <p:attrName>style.visibility</p:attrName>
                                        </p:attrNameLst>
                                      </p:cBhvr>
                                      <p:to>
                                        <p:strVal val="visible"/>
                                      </p:to>
                                    </p:set>
                                    <p:animEffect transition="in" filter="fade">
                                      <p:cBhvr>
                                        <p:cTn id="84" dur="1000"/>
                                        <p:tgtEl>
                                          <p:spTgt spid="5">
                                            <p:txEl>
                                              <p:pRg st="14" end="14"/>
                                            </p:txEl>
                                          </p:spTgt>
                                        </p:tgtEl>
                                      </p:cBhvr>
                                    </p:animEffect>
                                    <p:anim calcmode="lin" valueType="num">
                                      <p:cBhvr>
                                        <p:cTn id="85"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86" dur="10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5">
                                            <p:txEl>
                                              <p:pRg st="15" end="15"/>
                                            </p:txEl>
                                          </p:spTgt>
                                        </p:tgtEl>
                                        <p:attrNameLst>
                                          <p:attrName>style.visibility</p:attrName>
                                        </p:attrNameLst>
                                      </p:cBhvr>
                                      <p:to>
                                        <p:strVal val="visible"/>
                                      </p:to>
                                    </p:set>
                                    <p:animEffect transition="in" filter="fade">
                                      <p:cBhvr>
                                        <p:cTn id="91" dur="1000"/>
                                        <p:tgtEl>
                                          <p:spTgt spid="5">
                                            <p:txEl>
                                              <p:pRg st="15" end="15"/>
                                            </p:txEl>
                                          </p:spTgt>
                                        </p:tgtEl>
                                      </p:cBhvr>
                                    </p:animEffect>
                                    <p:anim calcmode="lin" valueType="num">
                                      <p:cBhvr>
                                        <p:cTn id="92" dur="1000" fill="hold"/>
                                        <p:tgtEl>
                                          <p:spTgt spid="5">
                                            <p:txEl>
                                              <p:pRg st="15" end="15"/>
                                            </p:txEl>
                                          </p:spTgt>
                                        </p:tgtEl>
                                        <p:attrNameLst>
                                          <p:attrName>ppt_x</p:attrName>
                                        </p:attrNameLst>
                                      </p:cBhvr>
                                      <p:tavLst>
                                        <p:tav tm="0">
                                          <p:val>
                                            <p:strVal val="#ppt_x"/>
                                          </p:val>
                                        </p:tav>
                                        <p:tav tm="100000">
                                          <p:val>
                                            <p:strVal val="#ppt_x"/>
                                          </p:val>
                                        </p:tav>
                                      </p:tavLst>
                                    </p:anim>
                                    <p:anim calcmode="lin" valueType="num">
                                      <p:cBhvr>
                                        <p:cTn id="93" dur="1000" fill="hold"/>
                                        <p:tgtEl>
                                          <p:spTgt spid="5">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5">
                                            <p:txEl>
                                              <p:pRg st="16" end="16"/>
                                            </p:txEl>
                                          </p:spTgt>
                                        </p:tgtEl>
                                        <p:attrNameLst>
                                          <p:attrName>style.visibility</p:attrName>
                                        </p:attrNameLst>
                                      </p:cBhvr>
                                      <p:to>
                                        <p:strVal val="visible"/>
                                      </p:to>
                                    </p:set>
                                    <p:animEffect transition="in" filter="fade">
                                      <p:cBhvr>
                                        <p:cTn id="98" dur="1000"/>
                                        <p:tgtEl>
                                          <p:spTgt spid="5">
                                            <p:txEl>
                                              <p:pRg st="16" end="16"/>
                                            </p:txEl>
                                          </p:spTgt>
                                        </p:tgtEl>
                                      </p:cBhvr>
                                    </p:animEffect>
                                    <p:anim calcmode="lin" valueType="num">
                                      <p:cBhvr>
                                        <p:cTn id="99" dur="1000" fill="hold"/>
                                        <p:tgtEl>
                                          <p:spTgt spid="5">
                                            <p:txEl>
                                              <p:pRg st="16" end="16"/>
                                            </p:txEl>
                                          </p:spTgt>
                                        </p:tgtEl>
                                        <p:attrNameLst>
                                          <p:attrName>ppt_x</p:attrName>
                                        </p:attrNameLst>
                                      </p:cBhvr>
                                      <p:tavLst>
                                        <p:tav tm="0">
                                          <p:val>
                                            <p:strVal val="#ppt_x"/>
                                          </p:val>
                                        </p:tav>
                                        <p:tav tm="100000">
                                          <p:val>
                                            <p:strVal val="#ppt_x"/>
                                          </p:val>
                                        </p:tav>
                                      </p:tavLst>
                                    </p:anim>
                                    <p:anim calcmode="lin" valueType="num">
                                      <p:cBhvr>
                                        <p:cTn id="100" dur="1000" fill="hold"/>
                                        <p:tgtEl>
                                          <p:spTgt spid="5">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19572" y="267792"/>
            <a:ext cx="7776864" cy="718046"/>
          </a:xfrm>
        </p:spPr>
        <p:txBody>
          <a:bodyPr>
            <a:normAutofit/>
          </a:bodyPr>
          <a:lstStyle/>
          <a:p>
            <a:pPr algn="ctr"/>
            <a:r>
              <a:rPr lang="en-US" sz="3600" dirty="0" smtClean="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Glyphicons</a:t>
            </a:r>
            <a:endParaRPr lang="en-US" sz="36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323528" y="980728"/>
            <a:ext cx="8568952" cy="1754326"/>
          </a:xfrm>
          <a:prstGeom prst="rect">
            <a:avLst/>
          </a:prstGeom>
        </p:spPr>
        <p:txBody>
          <a:bodyPr wrap="square">
            <a:spAutoFit/>
          </a:bodyPr>
          <a:lstStyle/>
          <a:p>
            <a:endParaRPr lang="en-US" dirty="0"/>
          </a:p>
          <a:p>
            <a:r>
              <a:rPr lang="en-US" dirty="0">
                <a:latin typeface="Times New Roman" panose="02020603050405020304" pitchFamily="18" charset="0"/>
                <a:cs typeface="Times New Roman" panose="02020603050405020304" pitchFamily="18" charset="0"/>
              </a:rPr>
              <a:t>Includes over 250 glyphs in font format from the Glyphicon Halflings set. </a:t>
            </a:r>
            <a:r>
              <a:rPr lang="en-US" dirty="0" smtClean="0">
                <a:latin typeface="Times New Roman" panose="02020603050405020304" pitchFamily="18" charset="0"/>
                <a:cs typeface="Times New Roman" panose="02020603050405020304" pitchFamily="18" charset="0"/>
              </a:rPr>
              <a:t>Glyphicons  Halflings </a:t>
            </a:r>
            <a:r>
              <a:rPr lang="en-US" dirty="0">
                <a:latin typeface="Times New Roman" panose="02020603050405020304" pitchFamily="18" charset="0"/>
                <a:cs typeface="Times New Roman" panose="02020603050405020304" pitchFamily="18" charset="0"/>
              </a:rPr>
              <a:t>are normally not available for free, but their creator has made them available for Bootstrap free of cost.</a:t>
            </a:r>
          </a:p>
          <a:p>
            <a:endParaRPr lang="en-US" dirty="0"/>
          </a:p>
          <a:p>
            <a:r>
              <a:rPr lang="en-US" dirty="0"/>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594" y="2520628"/>
            <a:ext cx="5587734" cy="3572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19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41314"/>
            <a:ext cx="8519864" cy="60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5536" y="1196752"/>
            <a:ext cx="8316416" cy="2308324"/>
          </a:xfrm>
          <a:prstGeom prst="rect">
            <a:avLst/>
          </a:prstGeom>
        </p:spPr>
        <p:txBody>
          <a:bodyPr wrap="square">
            <a:spAutoFit/>
          </a:bodyPr>
          <a:lstStyle/>
          <a:p>
            <a:r>
              <a:rPr lang="en-US" dirty="0" smtClean="0">
                <a:solidFill>
                  <a:srgbClr val="002060"/>
                </a:solidFill>
              </a:rPr>
              <a:t>Bootstrap's </a:t>
            </a:r>
            <a:r>
              <a:rPr lang="en-US" dirty="0">
                <a:solidFill>
                  <a:srgbClr val="002060"/>
                </a:solidFill>
              </a:rPr>
              <a:t>grid system allows up to 12 columns across the page. If you do not want to use all 12 columns individually, you can group columns together to create wider.</a:t>
            </a:r>
          </a:p>
          <a:p>
            <a:r>
              <a:rPr lang="en-US" dirty="0">
                <a:solidFill>
                  <a:srgbClr val="002060"/>
                </a:solidFill>
              </a:rPr>
              <a:t>Bootstrap's grid system is responsive, and the columns will re-arrange depending on the screen size. </a:t>
            </a:r>
          </a:p>
          <a:p>
            <a:endParaRPr lang="en-US" dirty="0">
              <a:solidFill>
                <a:srgbClr val="002060"/>
              </a:solidFill>
            </a:endParaRPr>
          </a:p>
          <a:p>
            <a:r>
              <a:rPr lang="en-US" dirty="0">
                <a:solidFill>
                  <a:srgbClr val="002060"/>
                </a:solidFill>
              </a:rPr>
              <a:t>On a big screen it might look better with the content organized in three columns, but on a small screen it would be better if the content items were stacked on top of each other</a:t>
            </a:r>
            <a:r>
              <a:rPr lang="en-US" dirty="0" smtClean="0">
                <a:solidFill>
                  <a:srgbClr val="002060"/>
                </a:solidFill>
              </a:rPr>
              <a:t>.</a:t>
            </a:r>
            <a:endParaRPr lang="en-US" dirty="0">
              <a:solidFill>
                <a:srgbClr val="002060"/>
              </a:solidFill>
            </a:endParaRPr>
          </a:p>
        </p:txBody>
      </p:sp>
      <p:sp>
        <p:nvSpPr>
          <p:cNvPr id="4" name="Rectangle 3"/>
          <p:cNvSpPr/>
          <p:nvPr/>
        </p:nvSpPr>
        <p:spPr>
          <a:xfrm>
            <a:off x="2267744" y="404664"/>
            <a:ext cx="4724370" cy="646331"/>
          </a:xfrm>
          <a:prstGeom prst="rect">
            <a:avLst/>
          </a:prstGeom>
        </p:spPr>
        <p:txBody>
          <a:bodyPr wrap="none">
            <a:spAutoFit/>
          </a:bodyPr>
          <a:lstStyle/>
          <a:p>
            <a:r>
              <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Bootstrap Grid System</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188" y="3659744"/>
            <a:ext cx="7432560" cy="2392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2323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41314"/>
            <a:ext cx="8519864" cy="60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45904" y="1219797"/>
            <a:ext cx="7419128" cy="2308324"/>
          </a:xfrm>
          <a:prstGeom prst="rect">
            <a:avLst/>
          </a:prstGeom>
        </p:spPr>
        <p:txBody>
          <a:bodyPr wrap="square">
            <a:spAutoFit/>
          </a:bodyPr>
          <a:lstStyle/>
          <a:p>
            <a:r>
              <a:rPr lang="en-US" dirty="0" smtClean="0">
                <a:solidFill>
                  <a:schemeClr val="accent2"/>
                </a:solidFill>
              </a:rPr>
              <a:t>Grid </a:t>
            </a:r>
            <a:r>
              <a:rPr lang="en-US" dirty="0">
                <a:solidFill>
                  <a:schemeClr val="accent2"/>
                </a:solidFill>
              </a:rPr>
              <a:t>Classes:</a:t>
            </a:r>
          </a:p>
          <a:p>
            <a:endParaRPr lang="en-US" dirty="0"/>
          </a:p>
          <a:p>
            <a:r>
              <a:rPr lang="en-US" dirty="0">
                <a:solidFill>
                  <a:srgbClr val="002060"/>
                </a:solidFill>
              </a:rPr>
              <a:t>The Bootstrap 4 grid system has five classes:</a:t>
            </a:r>
          </a:p>
          <a:p>
            <a:r>
              <a:rPr lang="en-US" dirty="0">
                <a:solidFill>
                  <a:srgbClr val="002060"/>
                </a:solidFill>
              </a:rPr>
              <a:t>1</a:t>
            </a:r>
            <a:r>
              <a:rPr lang="en-US" dirty="0" smtClean="0">
                <a:solidFill>
                  <a:srgbClr val="002060"/>
                </a:solidFill>
              </a:rPr>
              <a:t>..</a:t>
            </a:r>
            <a:r>
              <a:rPr lang="en-US" dirty="0">
                <a:solidFill>
                  <a:srgbClr val="002060"/>
                </a:solidFill>
              </a:rPr>
              <a:t>col- (extra small devices - screen width less than 576px)</a:t>
            </a:r>
          </a:p>
          <a:p>
            <a:r>
              <a:rPr lang="en-US" dirty="0">
                <a:solidFill>
                  <a:srgbClr val="002060"/>
                </a:solidFill>
              </a:rPr>
              <a:t>2</a:t>
            </a:r>
            <a:r>
              <a:rPr lang="en-US" dirty="0" smtClean="0">
                <a:solidFill>
                  <a:srgbClr val="002060"/>
                </a:solidFill>
              </a:rPr>
              <a:t>..</a:t>
            </a:r>
            <a:r>
              <a:rPr lang="en-US" dirty="0">
                <a:solidFill>
                  <a:srgbClr val="002060"/>
                </a:solidFill>
              </a:rPr>
              <a:t>col-sm- (small devices - screen width equal to or greater than 576px)</a:t>
            </a:r>
          </a:p>
          <a:p>
            <a:r>
              <a:rPr lang="en-US" dirty="0">
                <a:solidFill>
                  <a:srgbClr val="002060"/>
                </a:solidFill>
              </a:rPr>
              <a:t>3</a:t>
            </a:r>
            <a:r>
              <a:rPr lang="en-US" dirty="0" smtClean="0">
                <a:solidFill>
                  <a:srgbClr val="002060"/>
                </a:solidFill>
              </a:rPr>
              <a:t>..</a:t>
            </a:r>
            <a:r>
              <a:rPr lang="en-US" dirty="0">
                <a:solidFill>
                  <a:srgbClr val="002060"/>
                </a:solidFill>
              </a:rPr>
              <a:t>col-md- (medium devices - screen width equal to or greater than 768px)</a:t>
            </a:r>
          </a:p>
          <a:p>
            <a:r>
              <a:rPr lang="en-US" dirty="0">
                <a:solidFill>
                  <a:srgbClr val="002060"/>
                </a:solidFill>
              </a:rPr>
              <a:t>4</a:t>
            </a:r>
            <a:r>
              <a:rPr lang="en-US" dirty="0" smtClean="0">
                <a:solidFill>
                  <a:srgbClr val="002060"/>
                </a:solidFill>
              </a:rPr>
              <a:t>..</a:t>
            </a:r>
            <a:r>
              <a:rPr lang="en-US" dirty="0">
                <a:solidFill>
                  <a:srgbClr val="002060"/>
                </a:solidFill>
              </a:rPr>
              <a:t>col-lg- (large devices - screen width equal to or greater than 992px)</a:t>
            </a:r>
          </a:p>
          <a:p>
            <a:r>
              <a:rPr lang="en-US" dirty="0">
                <a:solidFill>
                  <a:srgbClr val="002060"/>
                </a:solidFill>
              </a:rPr>
              <a:t>5</a:t>
            </a:r>
            <a:r>
              <a:rPr lang="en-US" dirty="0" smtClean="0">
                <a:solidFill>
                  <a:srgbClr val="002060"/>
                </a:solidFill>
              </a:rPr>
              <a:t>. col-xl- </a:t>
            </a:r>
            <a:r>
              <a:rPr lang="en-US" dirty="0">
                <a:solidFill>
                  <a:srgbClr val="002060"/>
                </a:solidFill>
              </a:rPr>
              <a:t>(</a:t>
            </a:r>
            <a:r>
              <a:rPr lang="en-US" dirty="0" smtClean="0">
                <a:solidFill>
                  <a:srgbClr val="002060"/>
                </a:solidFill>
              </a:rPr>
              <a:t>x-large </a:t>
            </a:r>
            <a:r>
              <a:rPr lang="en-US" dirty="0">
                <a:solidFill>
                  <a:srgbClr val="002060"/>
                </a:solidFill>
              </a:rPr>
              <a:t>devices - screen width equal to or greater than 1200px)</a:t>
            </a:r>
          </a:p>
        </p:txBody>
      </p:sp>
      <p:sp>
        <p:nvSpPr>
          <p:cNvPr id="4" name="Rectangle 3"/>
          <p:cNvSpPr/>
          <p:nvPr/>
        </p:nvSpPr>
        <p:spPr>
          <a:xfrm>
            <a:off x="2267744" y="404664"/>
            <a:ext cx="4724370" cy="646331"/>
          </a:xfrm>
          <a:prstGeom prst="rect">
            <a:avLst/>
          </a:prstGeom>
        </p:spPr>
        <p:txBody>
          <a:bodyPr wrap="none">
            <a:spAutoFit/>
          </a:bodyPr>
          <a:lstStyle/>
          <a:p>
            <a:r>
              <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Bootstrap Grid System</a:t>
            </a:r>
          </a:p>
        </p:txBody>
      </p:sp>
      <p:sp>
        <p:nvSpPr>
          <p:cNvPr id="3" name="Rectangle 2"/>
          <p:cNvSpPr/>
          <p:nvPr/>
        </p:nvSpPr>
        <p:spPr>
          <a:xfrm>
            <a:off x="956066" y="3861048"/>
            <a:ext cx="4572000" cy="2031325"/>
          </a:xfrm>
          <a:prstGeom prst="rect">
            <a:avLst/>
          </a:prstGeom>
        </p:spPr>
        <p:txBody>
          <a:bodyPr>
            <a:spAutoFit/>
          </a:bodyPr>
          <a:lstStyle/>
          <a:p>
            <a:r>
              <a:rPr lang="en-US" dirty="0">
                <a:solidFill>
                  <a:schemeClr val="accent2"/>
                </a:solidFill>
                <a:latin typeface="Times New Roman" panose="02020603050405020304" pitchFamily="18" charset="0"/>
                <a:cs typeface="Times New Roman" panose="02020603050405020304" pitchFamily="18" charset="0"/>
              </a:rPr>
              <a:t>Example:</a:t>
            </a:r>
          </a:p>
          <a:p>
            <a:endParaRPr lang="en-US" dirty="0"/>
          </a:p>
          <a:p>
            <a:r>
              <a:rPr lang="en-US" dirty="0"/>
              <a:t>&lt;div class="row"&gt;</a:t>
            </a:r>
          </a:p>
          <a:p>
            <a:r>
              <a:rPr lang="en-US" dirty="0"/>
              <a:t>  &lt;div class="col-*-*"&gt;&lt;/div&gt;</a:t>
            </a:r>
          </a:p>
          <a:p>
            <a:r>
              <a:rPr lang="en-US" dirty="0"/>
              <a:t>  &lt;div class="col-*-*"&gt;&lt;/div&gt; </a:t>
            </a:r>
            <a:r>
              <a:rPr lang="en-US" dirty="0" smtClean="0"/>
              <a:t>&lt;</a:t>
            </a:r>
            <a:r>
              <a:rPr lang="en-US" dirty="0"/>
              <a:t>div class="col-*-*"&gt;&lt;/div&gt;</a:t>
            </a:r>
          </a:p>
          <a:p>
            <a:r>
              <a:rPr lang="en-US" dirty="0"/>
              <a:t>&lt;/div&gt;</a:t>
            </a:r>
          </a:p>
        </p:txBody>
      </p:sp>
    </p:spTree>
    <p:extLst>
      <p:ext uri="{BB962C8B-B14F-4D97-AF65-F5344CB8AC3E}">
        <p14:creationId xmlns:p14="http://schemas.microsoft.com/office/powerpoint/2010/main" val="1521726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42" y="1029270"/>
            <a:ext cx="8328222" cy="5680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835696" y="432048"/>
            <a:ext cx="5806988" cy="908720"/>
          </a:xfrm>
        </p:spPr>
        <p:txBody>
          <a:bodyPr/>
          <a:lstStyle/>
          <a:p>
            <a:pPr algn="ctr"/>
            <a:r>
              <a:rPr lang="en-IN" sz="3600" b="1" dirty="0" smtClean="0">
                <a:solidFill>
                  <a:schemeClr val="tx1">
                    <a:lumMod val="85000"/>
                    <a:lumOff val="15000"/>
                  </a:schemeClr>
                </a:solidFill>
                <a:latin typeface="Times New Roman" panose="02020603050405020304" pitchFamily="18" charset="0"/>
                <a:cs typeface="Times New Roman" panose="02020603050405020304" pitchFamily="18" charset="0"/>
              </a:rPr>
              <a:t>Table - Structure</a:t>
            </a:r>
            <a:endParaRPr lang="en-IN" sz="3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3952376" y="5949280"/>
            <a:ext cx="1459759" cy="400110"/>
          </a:xfrm>
          <a:prstGeom prst="rect">
            <a:avLst/>
          </a:prstGeom>
        </p:spPr>
        <p:txBody>
          <a:bodyPr wrap="none">
            <a:spAutoFit/>
          </a:bodyPr>
          <a:lstStyle/>
          <a:p>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Users Table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39" y="1484784"/>
            <a:ext cx="7667693" cy="432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49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29270"/>
            <a:ext cx="8328222" cy="5680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835696" y="576064"/>
            <a:ext cx="5806988" cy="908720"/>
          </a:xfrm>
        </p:spPr>
        <p:txBody>
          <a:bodyPr/>
          <a:lstStyle/>
          <a:p>
            <a:pPr algn="ctr"/>
            <a:r>
              <a:rPr lang="en-IN" sz="3600" b="1" dirty="0" smtClean="0">
                <a:solidFill>
                  <a:schemeClr val="tx1">
                    <a:lumMod val="85000"/>
                    <a:lumOff val="15000"/>
                  </a:schemeClr>
                </a:solidFill>
                <a:latin typeface="Times New Roman" panose="02020603050405020304" pitchFamily="18" charset="0"/>
                <a:cs typeface="Times New Roman" panose="02020603050405020304" pitchFamily="18" charset="0"/>
              </a:rPr>
              <a:t>table - Structure</a:t>
            </a:r>
            <a:endParaRPr lang="en-IN" sz="3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3952376" y="5949280"/>
            <a:ext cx="1458156" cy="400110"/>
          </a:xfrm>
          <a:prstGeom prst="rect">
            <a:avLst/>
          </a:prstGeom>
        </p:spPr>
        <p:txBody>
          <a:bodyPr wrap="none">
            <a:spAutoFit/>
          </a:bodyPr>
          <a:lstStyle/>
          <a:p>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Items Table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060" y="1484784"/>
            <a:ext cx="7788380"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498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862" y="1170424"/>
            <a:ext cx="8404610" cy="189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251520" y="116632"/>
            <a:ext cx="6155844" cy="864096"/>
          </a:xfrm>
        </p:spPr>
        <p:txBody>
          <a:bodyPr/>
          <a:lstStyle/>
          <a:p>
            <a:pPr algn="ctr"/>
            <a:r>
              <a:rPr lang="en-IN" sz="5400" dirty="0" smtClean="0">
                <a:effectLst>
                  <a:outerShdw blurRad="38100" dist="38100" dir="2700000" algn="tl">
                    <a:srgbClr val="000000">
                      <a:alpha val="43137"/>
                    </a:srgbClr>
                  </a:outerShdw>
                </a:effectLst>
                <a:latin typeface="Times New Roman" pitchFamily="18" charset="0"/>
                <a:cs typeface="Times New Roman" pitchFamily="18" charset="0"/>
              </a:rPr>
              <a:t>Lifestyle Store</a:t>
            </a:r>
            <a:endParaRPr lang="en-IN" sz="540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0240" y="3982541"/>
            <a:ext cx="4826216" cy="239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descr="Image result for ecommer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616" y="2944695"/>
            <a:ext cx="1858074" cy="15979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5556" y="1304084"/>
            <a:ext cx="8064896" cy="163121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Online </a:t>
            </a:r>
            <a:r>
              <a:rPr lang="en-US" sz="2000" dirty="0" smtClean="0">
                <a:latin typeface="Times New Roman" panose="02020603050405020304" pitchFamily="18" charset="0"/>
                <a:cs typeface="Times New Roman" panose="02020603050405020304" pitchFamily="18" charset="0"/>
              </a:rPr>
              <a:t>stores like lifestyle store </a:t>
            </a:r>
            <a:r>
              <a:rPr lang="en-US" sz="2000" dirty="0">
                <a:latin typeface="Times New Roman" panose="02020603050405020304" pitchFamily="18" charset="0"/>
                <a:cs typeface="Times New Roman" panose="02020603050405020304" pitchFamily="18" charset="0"/>
              </a:rPr>
              <a:t>are websites that sell products online and are one of the most visible segments of e-commerce. This space includes </a:t>
            </a:r>
            <a:r>
              <a:rPr lang="en-US" sz="2000" dirty="0" smtClean="0">
                <a:latin typeface="Times New Roman" panose="02020603050405020304" pitchFamily="18" charset="0"/>
                <a:cs typeface="Times New Roman" panose="02020603050405020304" pitchFamily="18" charset="0"/>
              </a:rPr>
              <a:t>Amazon, </a:t>
            </a:r>
            <a:r>
              <a:rPr lang="en-US" sz="2000" dirty="0" err="1" smtClean="0">
                <a:latin typeface="Times New Roman" panose="02020603050405020304" pitchFamily="18" charset="0"/>
                <a:cs typeface="Times New Roman" panose="02020603050405020304" pitchFamily="18" charset="0"/>
              </a:rPr>
              <a:t>flipkart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all of which have significant online presences. One feature of online stores is that they </a:t>
            </a:r>
            <a:r>
              <a:rPr lang="en-US" sz="2000" dirty="0" smtClean="0">
                <a:latin typeface="Times New Roman" panose="02020603050405020304" pitchFamily="18" charset="0"/>
                <a:cs typeface="Times New Roman" panose="02020603050405020304" pitchFamily="18" charset="0"/>
              </a:rPr>
              <a:t>allow companies </a:t>
            </a:r>
            <a:r>
              <a:rPr lang="en-US" sz="2000" dirty="0">
                <a:latin typeface="Times New Roman" panose="02020603050405020304" pitchFamily="18" charset="0"/>
                <a:cs typeface="Times New Roman" panose="02020603050405020304" pitchFamily="18" charset="0"/>
              </a:rPr>
              <a:t>to build a large audience with less investment than a typical brick-and-mortar store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86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29270"/>
            <a:ext cx="8328222" cy="5680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835696" y="432048"/>
            <a:ext cx="5806988" cy="908720"/>
          </a:xfrm>
        </p:spPr>
        <p:txBody>
          <a:bodyPr/>
          <a:lstStyle/>
          <a:p>
            <a:pPr algn="ctr"/>
            <a:r>
              <a:rPr lang="en-IN" sz="3600" b="1" dirty="0" smtClean="0">
                <a:solidFill>
                  <a:schemeClr val="tx1">
                    <a:lumMod val="85000"/>
                    <a:lumOff val="15000"/>
                  </a:schemeClr>
                </a:solidFill>
                <a:latin typeface="Times New Roman" panose="02020603050405020304" pitchFamily="18" charset="0"/>
                <a:cs typeface="Times New Roman" panose="02020603050405020304" pitchFamily="18" charset="0"/>
              </a:rPr>
              <a:t>table - Structure</a:t>
            </a:r>
            <a:endParaRPr lang="en-IN" sz="3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3635896" y="5920841"/>
            <a:ext cx="2198743" cy="400110"/>
          </a:xfrm>
          <a:prstGeom prst="rect">
            <a:avLst/>
          </a:prstGeom>
        </p:spPr>
        <p:txBody>
          <a:bodyPr wrap="none">
            <a:spAutoFit/>
          </a:bodyPr>
          <a:lstStyle/>
          <a:p>
            <a:r>
              <a:rPr lang="en-IN" sz="2000" b="1" dirty="0" err="1" smtClean="0">
                <a:latin typeface="Times New Roman" panose="02020603050405020304" pitchFamily="18" charset="0"/>
                <a:ea typeface="Tahoma" panose="020B0604030504040204" pitchFamily="34" charset="0"/>
                <a:cs typeface="Times New Roman" panose="02020603050405020304" pitchFamily="18" charset="0"/>
              </a:rPr>
              <a:t>Users_Items</a:t>
            </a:r>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 Table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335" y="1540214"/>
            <a:ext cx="7690097" cy="4337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498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57263"/>
            <a:ext cx="8388350" cy="571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771800" y="-27384"/>
            <a:ext cx="3970784" cy="908720"/>
          </a:xfrm>
        </p:spPr>
        <p:txBody>
          <a:bodyPr/>
          <a:lstStyle/>
          <a:p>
            <a:pPr algn="ctr"/>
            <a:r>
              <a:rPr lang="en-IN" sz="3600"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IN" sz="36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3995936" y="764704"/>
            <a:ext cx="1351652" cy="400110"/>
          </a:xfrm>
          <a:prstGeom prst="rect">
            <a:avLst/>
          </a:prstGeom>
        </p:spPr>
        <p:txBody>
          <a:bodyPr wrap="none">
            <a:spAutoFit/>
          </a:bodyPr>
          <a:lstStyle/>
          <a:p>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Homepage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314053"/>
            <a:ext cx="5554663"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4581128"/>
            <a:ext cx="5572125" cy="196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8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80728"/>
            <a:ext cx="7866583" cy="5356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617440" y="216024"/>
            <a:ext cx="3970784" cy="908720"/>
          </a:xfrm>
        </p:spPr>
        <p:txBody>
          <a:bodyPr/>
          <a:lstStyle/>
          <a:p>
            <a:pPr algn="ctr"/>
            <a:r>
              <a:rPr lang="en-IN" sz="3600"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IN" sz="36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3851920" y="1156682"/>
            <a:ext cx="1545616" cy="400110"/>
          </a:xfrm>
          <a:prstGeom prst="rect">
            <a:avLst/>
          </a:prstGeom>
        </p:spPr>
        <p:txBody>
          <a:bodyPr wrap="none">
            <a:spAutoFit/>
          </a:bodyPr>
          <a:lstStyle/>
          <a:p>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Signup Page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p:cNvPicPr/>
          <p:nvPr/>
        </p:nvPicPr>
        <p:blipFill>
          <a:blip r:embed="rId3"/>
          <a:stretch>
            <a:fillRect/>
          </a:stretch>
        </p:blipFill>
        <p:spPr>
          <a:xfrm>
            <a:off x="1067023" y="1628800"/>
            <a:ext cx="7105377" cy="4449301"/>
          </a:xfrm>
          <a:prstGeom prst="rect">
            <a:avLst/>
          </a:prstGeom>
          <a:ln>
            <a:solidFill>
              <a:schemeClr val="tx1"/>
            </a:solidFill>
          </a:ln>
        </p:spPr>
      </p:pic>
    </p:spTree>
    <p:extLst>
      <p:ext uri="{BB962C8B-B14F-4D97-AF65-F5344CB8AC3E}">
        <p14:creationId xmlns:p14="http://schemas.microsoft.com/office/powerpoint/2010/main" val="10492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5" y="957263"/>
            <a:ext cx="8388350" cy="571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843808" y="288032"/>
            <a:ext cx="3970784" cy="908720"/>
          </a:xfrm>
        </p:spPr>
        <p:txBody>
          <a:bodyPr/>
          <a:lstStyle/>
          <a:p>
            <a:pPr algn="ctr"/>
            <a:r>
              <a:rPr lang="en-IN" sz="3600"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IN" sz="36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4012436" y="1372706"/>
            <a:ext cx="1417376" cy="400110"/>
          </a:xfrm>
          <a:prstGeom prst="rect">
            <a:avLst/>
          </a:prstGeom>
        </p:spPr>
        <p:txBody>
          <a:bodyPr wrap="none">
            <a:spAutoFit/>
          </a:bodyPr>
          <a:lstStyle/>
          <a:p>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Login Page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7" name="Picture 6"/>
          <p:cNvPicPr/>
          <p:nvPr/>
        </p:nvPicPr>
        <p:blipFill>
          <a:blip r:embed="rId3"/>
          <a:stretch>
            <a:fillRect/>
          </a:stretch>
        </p:blipFill>
        <p:spPr>
          <a:xfrm>
            <a:off x="1187624" y="1844824"/>
            <a:ext cx="7046664" cy="4392488"/>
          </a:xfrm>
          <a:prstGeom prst="rect">
            <a:avLst/>
          </a:prstGeom>
          <a:ln>
            <a:solidFill>
              <a:schemeClr val="tx1"/>
            </a:solidFill>
          </a:ln>
        </p:spPr>
      </p:pic>
    </p:spTree>
    <p:extLst>
      <p:ext uri="{BB962C8B-B14F-4D97-AF65-F5344CB8AC3E}">
        <p14:creationId xmlns:p14="http://schemas.microsoft.com/office/powerpoint/2010/main" val="314899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57262"/>
            <a:ext cx="7488832" cy="571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843808" y="-29724"/>
            <a:ext cx="3970784" cy="908720"/>
          </a:xfrm>
        </p:spPr>
        <p:txBody>
          <a:bodyPr/>
          <a:lstStyle/>
          <a:p>
            <a:pPr algn="ctr"/>
            <a:r>
              <a:rPr lang="en-IN" sz="3600"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IN" sz="36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3923928" y="757208"/>
            <a:ext cx="1754198" cy="400110"/>
          </a:xfrm>
          <a:prstGeom prst="rect">
            <a:avLst/>
          </a:prstGeom>
        </p:spPr>
        <p:txBody>
          <a:bodyPr wrap="none">
            <a:spAutoFit/>
          </a:bodyPr>
          <a:lstStyle/>
          <a:p>
            <a:r>
              <a:rPr lang="en-IN" sz="2000" b="1" dirty="0">
                <a:latin typeface="Times New Roman" panose="02020603050405020304" pitchFamily="18" charset="0"/>
                <a:ea typeface="Tahoma" panose="020B0604030504040204" pitchFamily="34" charset="0"/>
                <a:cs typeface="Times New Roman" panose="02020603050405020304" pitchFamily="18" charset="0"/>
              </a:rPr>
              <a:t>P</a:t>
            </a:r>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roducts Page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descr="C:\Users\Dell India\Pictures\Screenshots\Screenshot (8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1167233"/>
            <a:ext cx="5704205" cy="2646077"/>
          </a:xfrm>
          <a:prstGeom prst="rect">
            <a:avLst/>
          </a:prstGeom>
          <a:noFill/>
          <a:ln>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3813311"/>
            <a:ext cx="5707063" cy="1055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4941168"/>
            <a:ext cx="5707063"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85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57262"/>
            <a:ext cx="6984776" cy="590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843808" y="-29724"/>
            <a:ext cx="3970784" cy="908720"/>
          </a:xfrm>
        </p:spPr>
        <p:txBody>
          <a:bodyPr/>
          <a:lstStyle/>
          <a:p>
            <a:pPr algn="ctr"/>
            <a:r>
              <a:rPr lang="en-IN" sz="3600"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IN" sz="36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3634578" y="757207"/>
            <a:ext cx="2286203" cy="400110"/>
          </a:xfrm>
          <a:prstGeom prst="rect">
            <a:avLst/>
          </a:prstGeom>
        </p:spPr>
        <p:txBody>
          <a:bodyPr wrap="none">
            <a:spAutoFit/>
          </a:bodyPr>
          <a:lstStyle/>
          <a:p>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Added to cart Page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descr="C:\Users\Dell India\Pictures\Screenshots\Screenshot (8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36" y="1167233"/>
            <a:ext cx="5704205" cy="2646077"/>
          </a:xfrm>
          <a:prstGeom prst="rect">
            <a:avLst/>
          </a:prstGeom>
          <a:noFill/>
          <a:ln>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813311"/>
            <a:ext cx="5707063" cy="1055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4941168"/>
            <a:ext cx="5595937"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49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072" y="1029270"/>
            <a:ext cx="7700368" cy="542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771800" y="360040"/>
            <a:ext cx="3970784" cy="908720"/>
          </a:xfrm>
        </p:spPr>
        <p:txBody>
          <a:bodyPr/>
          <a:lstStyle/>
          <a:p>
            <a:pPr algn="ctr"/>
            <a:r>
              <a:rPr lang="en-IN" sz="3600"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IN" sz="36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3923928" y="1300698"/>
            <a:ext cx="1289135" cy="400110"/>
          </a:xfrm>
          <a:prstGeom prst="rect">
            <a:avLst/>
          </a:prstGeom>
        </p:spPr>
        <p:txBody>
          <a:bodyPr wrap="none">
            <a:spAutoFit/>
          </a:bodyPr>
          <a:lstStyle/>
          <a:p>
            <a:r>
              <a:rPr lang="en-IN" sz="2000" b="1" dirty="0">
                <a:latin typeface="Times New Roman" panose="02020603050405020304" pitchFamily="18" charset="0"/>
                <a:ea typeface="Tahoma" panose="020B0604030504040204" pitchFamily="34" charset="0"/>
                <a:cs typeface="Times New Roman" panose="02020603050405020304" pitchFamily="18" charset="0"/>
              </a:rPr>
              <a:t>C</a:t>
            </a:r>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art Page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Picture 7"/>
          <p:cNvPicPr/>
          <p:nvPr/>
        </p:nvPicPr>
        <p:blipFill>
          <a:blip r:embed="rId3"/>
          <a:stretch>
            <a:fillRect/>
          </a:stretch>
        </p:blipFill>
        <p:spPr>
          <a:xfrm>
            <a:off x="1619672" y="1916832"/>
            <a:ext cx="6264696" cy="4248472"/>
          </a:xfrm>
          <a:prstGeom prst="rect">
            <a:avLst/>
          </a:prstGeom>
          <a:ln>
            <a:solidFill>
              <a:schemeClr val="tx1"/>
            </a:solidFill>
          </a:ln>
        </p:spPr>
      </p:pic>
    </p:spTree>
    <p:extLst>
      <p:ext uri="{BB962C8B-B14F-4D97-AF65-F5344CB8AC3E}">
        <p14:creationId xmlns:p14="http://schemas.microsoft.com/office/powerpoint/2010/main" val="341343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072" y="1029270"/>
            <a:ext cx="7700368" cy="542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771800" y="360040"/>
            <a:ext cx="3970784" cy="908720"/>
          </a:xfrm>
        </p:spPr>
        <p:txBody>
          <a:bodyPr/>
          <a:lstStyle/>
          <a:p>
            <a:pPr algn="ctr"/>
            <a:r>
              <a:rPr lang="en-IN" sz="3600"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IN" sz="36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3923928" y="1300698"/>
            <a:ext cx="1587294" cy="400110"/>
          </a:xfrm>
          <a:prstGeom prst="rect">
            <a:avLst/>
          </a:prstGeom>
        </p:spPr>
        <p:txBody>
          <a:bodyPr wrap="none">
            <a:spAutoFit/>
          </a:bodyPr>
          <a:lstStyle/>
          <a:p>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Success page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p:cNvPicPr/>
          <p:nvPr/>
        </p:nvPicPr>
        <p:blipFill>
          <a:blip r:embed="rId3"/>
          <a:stretch>
            <a:fillRect/>
          </a:stretch>
        </p:blipFill>
        <p:spPr>
          <a:xfrm>
            <a:off x="1605727" y="1916832"/>
            <a:ext cx="6278641" cy="3890804"/>
          </a:xfrm>
          <a:prstGeom prst="rect">
            <a:avLst/>
          </a:prstGeom>
          <a:ln>
            <a:solidFill>
              <a:schemeClr val="tx1"/>
            </a:solidFill>
          </a:ln>
        </p:spPr>
      </p:pic>
    </p:spTree>
    <p:extLst>
      <p:ext uri="{BB962C8B-B14F-4D97-AF65-F5344CB8AC3E}">
        <p14:creationId xmlns:p14="http://schemas.microsoft.com/office/powerpoint/2010/main" val="232450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072" y="1029270"/>
            <a:ext cx="7700368" cy="542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771800" y="360040"/>
            <a:ext cx="3970784" cy="908720"/>
          </a:xfrm>
        </p:spPr>
        <p:txBody>
          <a:bodyPr/>
          <a:lstStyle/>
          <a:p>
            <a:pPr algn="ctr"/>
            <a:r>
              <a:rPr lang="en-IN" sz="3600"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IN" sz="36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3923928" y="1340768"/>
            <a:ext cx="1628972" cy="400110"/>
          </a:xfrm>
          <a:prstGeom prst="rect">
            <a:avLst/>
          </a:prstGeom>
        </p:spPr>
        <p:txBody>
          <a:bodyPr wrap="none">
            <a:spAutoFit/>
          </a:bodyPr>
          <a:lstStyle/>
          <a:p>
            <a:r>
              <a:rPr lang="en-IN" sz="2000" b="1" dirty="0" smtClean="0">
                <a:latin typeface="Times New Roman" panose="02020603050405020304" pitchFamily="18" charset="0"/>
                <a:ea typeface="Tahoma" panose="020B0604030504040204" pitchFamily="34" charset="0"/>
                <a:cs typeface="Times New Roman" panose="02020603050405020304" pitchFamily="18" charset="0"/>
              </a:rPr>
              <a:t>Settings page</a:t>
            </a:r>
            <a:endParaRPr lang="en-IN" sz="2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7" name="Picture 6"/>
          <p:cNvPicPr/>
          <p:nvPr/>
        </p:nvPicPr>
        <p:blipFill>
          <a:blip r:embed="rId3"/>
          <a:stretch>
            <a:fillRect/>
          </a:stretch>
        </p:blipFill>
        <p:spPr>
          <a:xfrm>
            <a:off x="1646813" y="1946592"/>
            <a:ext cx="6309563" cy="4146704"/>
          </a:xfrm>
          <a:prstGeom prst="rect">
            <a:avLst/>
          </a:prstGeom>
          <a:ln>
            <a:solidFill>
              <a:schemeClr val="tx1"/>
            </a:solidFill>
          </a:ln>
        </p:spPr>
      </p:pic>
    </p:spTree>
    <p:extLst>
      <p:ext uri="{BB962C8B-B14F-4D97-AF65-F5344CB8AC3E}">
        <p14:creationId xmlns:p14="http://schemas.microsoft.com/office/powerpoint/2010/main" val="18964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4660" y="288032"/>
            <a:ext cx="3461556" cy="908720"/>
          </a:xfrm>
        </p:spPr>
        <p:txBody>
          <a:bodyPr/>
          <a:lstStyle/>
          <a:p>
            <a:r>
              <a:rPr lang="en-IN" sz="36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endParaRPr lang="en-IN" sz="36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755576" y="1452840"/>
            <a:ext cx="3888432" cy="3416320"/>
          </a:xfrm>
          <a:prstGeom prst="rect">
            <a:avLst/>
          </a:prstGeom>
        </p:spPr>
        <p:txBody>
          <a:bodyPr wrap="square">
            <a:spAutoFit/>
          </a:bodyPr>
          <a:lstStyle/>
          <a:p>
            <a:pPr marL="342900" indent="-342900">
              <a:lnSpc>
                <a:spcPct val="150000"/>
              </a:lnSpc>
              <a:buFont typeface="Symbol"/>
              <a:buChar char=""/>
            </a:pPr>
            <a:r>
              <a:rPr lang="en-IN" dirty="0">
                <a:solidFill>
                  <a:srgbClr val="002060"/>
                </a:solidFill>
                <a:latin typeface="Times New Roman"/>
                <a:ea typeface="Calibri"/>
                <a:cs typeface="Mangal"/>
              </a:rPr>
              <a:t>https://www.tutorialspoint.com </a:t>
            </a:r>
            <a:endParaRPr lang="en-IN" sz="1600" dirty="0">
              <a:solidFill>
                <a:srgbClr val="002060"/>
              </a:solidFill>
              <a:latin typeface="Calibri"/>
              <a:ea typeface="Calibri"/>
              <a:cs typeface="Mangal"/>
            </a:endParaRPr>
          </a:p>
          <a:p>
            <a:pPr marL="342900" indent="-342900">
              <a:lnSpc>
                <a:spcPct val="150000"/>
              </a:lnSpc>
              <a:buFont typeface="Symbol"/>
              <a:buChar char=""/>
            </a:pPr>
            <a:r>
              <a:rPr lang="en-IN" dirty="0">
                <a:solidFill>
                  <a:srgbClr val="002060"/>
                </a:solidFill>
                <a:latin typeface="Times New Roman"/>
                <a:ea typeface="Calibri"/>
                <a:cs typeface="Mangal"/>
              </a:rPr>
              <a:t>https://</a:t>
            </a:r>
            <a:r>
              <a:rPr lang="en-IN" dirty="0" smtClean="0">
                <a:solidFill>
                  <a:srgbClr val="002060"/>
                </a:solidFill>
                <a:latin typeface="Times New Roman"/>
                <a:ea typeface="Calibri"/>
                <a:cs typeface="Mangal"/>
              </a:rPr>
              <a:t>www.w3schools.com</a:t>
            </a:r>
            <a:endParaRPr lang="en-IN" sz="1600" dirty="0">
              <a:solidFill>
                <a:srgbClr val="002060"/>
              </a:solidFill>
              <a:latin typeface="Calibri"/>
              <a:ea typeface="Calibri"/>
              <a:cs typeface="Mangal"/>
            </a:endParaRPr>
          </a:p>
          <a:p>
            <a:pPr marL="342900" indent="-342900">
              <a:lnSpc>
                <a:spcPct val="150000"/>
              </a:lnSpc>
              <a:buFont typeface="Symbol"/>
              <a:buChar char=""/>
            </a:pPr>
            <a:r>
              <a:rPr lang="en-IN" dirty="0">
                <a:solidFill>
                  <a:srgbClr val="002060"/>
                </a:solidFill>
                <a:latin typeface="Times New Roman"/>
                <a:ea typeface="Calibri"/>
                <a:cs typeface="Mangal"/>
              </a:rPr>
              <a:t>https://</a:t>
            </a:r>
            <a:r>
              <a:rPr lang="en-IN" dirty="0" smtClean="0">
                <a:solidFill>
                  <a:srgbClr val="002060"/>
                </a:solidFill>
                <a:latin typeface="Times New Roman"/>
                <a:ea typeface="Calibri"/>
                <a:cs typeface="Mangal"/>
              </a:rPr>
              <a:t>www.internshala.in</a:t>
            </a:r>
            <a:endParaRPr lang="en-IN" sz="1600" dirty="0">
              <a:solidFill>
                <a:srgbClr val="002060"/>
              </a:solidFill>
              <a:latin typeface="Calibri"/>
              <a:ea typeface="Calibri"/>
              <a:cs typeface="Mangal"/>
            </a:endParaRPr>
          </a:p>
          <a:p>
            <a:pPr marL="342900" indent="-342900">
              <a:lnSpc>
                <a:spcPct val="150000"/>
              </a:lnSpc>
              <a:buFont typeface="Symbol"/>
              <a:buChar char=""/>
            </a:pPr>
            <a:r>
              <a:rPr lang="en-IN" dirty="0">
                <a:solidFill>
                  <a:srgbClr val="002060"/>
                </a:solidFill>
                <a:latin typeface="Times New Roman"/>
                <a:ea typeface="Calibri"/>
                <a:cs typeface="Mangal"/>
              </a:rPr>
              <a:t>https://www.stackoverflow.com</a:t>
            </a:r>
            <a:endParaRPr lang="en-IN" sz="1600" dirty="0">
              <a:solidFill>
                <a:srgbClr val="002060"/>
              </a:solidFill>
              <a:latin typeface="Calibri"/>
              <a:ea typeface="Calibri"/>
              <a:cs typeface="Mangal"/>
            </a:endParaRPr>
          </a:p>
          <a:p>
            <a:pPr marL="342900" indent="-342900">
              <a:lnSpc>
                <a:spcPct val="150000"/>
              </a:lnSpc>
              <a:buFont typeface="Symbol"/>
              <a:buChar char=""/>
            </a:pPr>
            <a:r>
              <a:rPr lang="en-IN" dirty="0">
                <a:solidFill>
                  <a:srgbClr val="002060"/>
                </a:solidFill>
                <a:latin typeface="Times New Roman"/>
                <a:ea typeface="Calibri"/>
                <a:cs typeface="Mangal"/>
              </a:rPr>
              <a:t>https://www.geeksforgeeks.org</a:t>
            </a:r>
            <a:endParaRPr lang="en-IN" sz="1600" dirty="0">
              <a:solidFill>
                <a:srgbClr val="002060"/>
              </a:solidFill>
              <a:latin typeface="Calibri"/>
              <a:ea typeface="Calibri"/>
              <a:cs typeface="Mangal"/>
            </a:endParaRPr>
          </a:p>
          <a:p>
            <a:pPr marL="342900" indent="-342900">
              <a:lnSpc>
                <a:spcPct val="150000"/>
              </a:lnSpc>
              <a:buFont typeface="Symbol"/>
              <a:buChar char=""/>
            </a:pPr>
            <a:r>
              <a:rPr lang="en-IN" dirty="0">
                <a:solidFill>
                  <a:srgbClr val="002060"/>
                </a:solidFill>
                <a:latin typeface="Times New Roman"/>
                <a:ea typeface="Calibri"/>
                <a:cs typeface="Mangal"/>
              </a:rPr>
              <a:t>https://github.com</a:t>
            </a:r>
            <a:endParaRPr lang="en-IN" sz="1600" dirty="0">
              <a:solidFill>
                <a:srgbClr val="002060"/>
              </a:solidFill>
              <a:latin typeface="Calibri"/>
              <a:ea typeface="Calibri"/>
              <a:cs typeface="Mangal"/>
            </a:endParaRPr>
          </a:p>
          <a:p>
            <a:pPr marL="342900" indent="-342900">
              <a:lnSpc>
                <a:spcPct val="150000"/>
              </a:lnSpc>
              <a:buFont typeface="Symbol"/>
              <a:buChar char=""/>
            </a:pPr>
            <a:r>
              <a:rPr lang="en-IN" dirty="0">
                <a:solidFill>
                  <a:srgbClr val="002060"/>
                </a:solidFill>
                <a:latin typeface="Times New Roman"/>
                <a:ea typeface="Calibri"/>
                <a:cs typeface="Mangal"/>
              </a:rPr>
              <a:t>https://youtube.com</a:t>
            </a:r>
            <a:endParaRPr lang="en-IN" sz="1600" dirty="0">
              <a:solidFill>
                <a:srgbClr val="002060"/>
              </a:solidFill>
              <a:latin typeface="Calibri"/>
              <a:ea typeface="Calibri"/>
              <a:cs typeface="Mangal"/>
            </a:endParaRPr>
          </a:p>
          <a:p>
            <a:pPr marL="342900" indent="-342900">
              <a:lnSpc>
                <a:spcPct val="150000"/>
              </a:lnSpc>
              <a:buFont typeface="Symbol"/>
              <a:buChar char=""/>
            </a:pPr>
            <a:r>
              <a:rPr lang="en-IN" dirty="0">
                <a:solidFill>
                  <a:srgbClr val="002060"/>
                </a:solidFill>
                <a:latin typeface="Times New Roman"/>
                <a:ea typeface="Calibri"/>
                <a:cs typeface="Mangal"/>
              </a:rPr>
              <a:t>https://google.com</a:t>
            </a:r>
            <a:endParaRPr lang="en-IN" sz="1600" dirty="0">
              <a:solidFill>
                <a:srgbClr val="002060"/>
              </a:solidFill>
              <a:latin typeface="Calibri"/>
              <a:ea typeface="Calibri"/>
              <a:cs typeface="Mangal"/>
            </a:endParaRPr>
          </a:p>
        </p:txBody>
      </p:sp>
    </p:spTree>
    <p:extLst>
      <p:ext uri="{BB962C8B-B14F-4D97-AF65-F5344CB8AC3E}">
        <p14:creationId xmlns:p14="http://schemas.microsoft.com/office/powerpoint/2010/main" val="352210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676" y="212039"/>
            <a:ext cx="4956264" cy="2182894"/>
          </a:xfrm>
        </p:spPr>
        <p:txBody>
          <a:bodyPr/>
          <a:lstStyle/>
          <a:p>
            <a:pPr algn="ctr"/>
            <a:r>
              <a:rPr lang="en-IN" sz="4400" dirty="0" smtClean="0">
                <a:effectLst>
                  <a:outerShdw blurRad="38100" dist="38100" dir="2700000" algn="tl">
                    <a:srgbClr val="000000">
                      <a:alpha val="43137"/>
                    </a:srgbClr>
                  </a:outerShdw>
                </a:effectLst>
                <a:latin typeface="Times New Roman" pitchFamily="18" charset="0"/>
                <a:cs typeface="Times New Roman" pitchFamily="18" charset="0"/>
              </a:rPr>
              <a:t>Technology used :</a:t>
            </a:r>
            <a:endParaRPr lang="en-IN" sz="440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9218" name="Picture 2" descr="Image result for html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0273" y="332656"/>
            <a:ext cx="2016223" cy="201622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css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1628800"/>
            <a:ext cx="201622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bootstra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4571335"/>
            <a:ext cx="1656184" cy="137794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9952" y="3068960"/>
            <a:ext cx="1944216" cy="194421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6257" y="5390358"/>
            <a:ext cx="2201462" cy="1467641"/>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wa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264" y="3498187"/>
            <a:ext cx="1659005" cy="1659005"/>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netbea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064" y="5121215"/>
            <a:ext cx="1476137" cy="147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83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367880" y="2760022"/>
            <a:ext cx="4724400" cy="689932"/>
          </a:xfrm>
          <a:prstGeom prst="rect">
            <a:avLst/>
          </a:prstGeom>
        </p:spPr>
        <p:txBody>
          <a:bodyPr vert="horz" wrap="square" lIns="0" tIns="12700" rIns="0" bIns="0" rtlCol="0">
            <a:spAutoFit/>
          </a:bodyPr>
          <a:lstStyle/>
          <a:p>
            <a:pPr marL="12700" algn="ctr">
              <a:lnSpc>
                <a:spcPct val="100000"/>
              </a:lnSpc>
              <a:spcBef>
                <a:spcPts val="100"/>
              </a:spcBef>
            </a:pPr>
            <a:r>
              <a:rPr sz="4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a:t>
            </a:r>
            <a:r>
              <a:rPr sz="4400" b="1" spc="-19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sz="4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YOU</a:t>
            </a:r>
          </a:p>
        </p:txBody>
      </p:sp>
    </p:spTree>
    <p:extLst>
      <p:ext uri="{BB962C8B-B14F-4D97-AF65-F5344CB8AC3E}">
        <p14:creationId xmlns:p14="http://schemas.microsoft.com/office/powerpoint/2010/main" val="3898623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838" y="2420889"/>
            <a:ext cx="8413750"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429772" y="548680"/>
            <a:ext cx="7344816" cy="864096"/>
          </a:xfrm>
        </p:spPr>
        <p:txBody>
          <a:bodyPr/>
          <a:lstStyle/>
          <a:p>
            <a:r>
              <a:rPr lang="en-IN" sz="3600" b="1" dirty="0" smtClean="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 of Training</a:t>
            </a:r>
            <a:endParaRPr lang="en-IN"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7243" y="1700808"/>
            <a:ext cx="7520940" cy="2959842"/>
          </a:xfrm>
        </p:spPr>
        <p:txBody>
          <a:bodyPr>
            <a:normAutofit/>
          </a:bodyPr>
          <a:lstStyle/>
          <a:p>
            <a:pPr>
              <a:buFont typeface="+mj-lt"/>
              <a:buAutoNum type="arabicPeriod"/>
            </a:pPr>
            <a:r>
              <a:rPr lang="en-US" sz="1800" b="0" dirty="0">
                <a:latin typeface="Times New Roman" panose="02020603050405020304" pitchFamily="18" charset="0"/>
                <a:cs typeface="Times New Roman" panose="02020603050405020304" pitchFamily="18" charset="0"/>
              </a:rPr>
              <a:t>Learn HTML &amp; CSS to build structure of web pages and to style </a:t>
            </a:r>
            <a:r>
              <a:rPr lang="en-US" sz="1800" b="0" dirty="0" smtClean="0">
                <a:latin typeface="Times New Roman" panose="02020603050405020304" pitchFamily="18" charset="0"/>
                <a:cs typeface="Times New Roman" panose="02020603050405020304" pitchFamily="18" charset="0"/>
              </a:rPr>
              <a:t>them</a:t>
            </a:r>
          </a:p>
          <a:p>
            <a:pPr>
              <a:buFont typeface="+mj-lt"/>
              <a:buAutoNum type="arabicPeriod"/>
            </a:pPr>
            <a:endParaRPr lang="en-US" sz="1800" b="0" dirty="0" smtClean="0">
              <a:latin typeface="Times New Roman" panose="02020603050405020304" pitchFamily="18" charset="0"/>
              <a:cs typeface="Times New Roman" panose="02020603050405020304" pitchFamily="18" charset="0"/>
            </a:endParaRPr>
          </a:p>
          <a:p>
            <a:pPr>
              <a:buFont typeface="+mj-lt"/>
              <a:buAutoNum type="arabicPeriod"/>
            </a:pPr>
            <a:r>
              <a:rPr lang="en-US" sz="1800" b="0" dirty="0">
                <a:latin typeface="Times New Roman" panose="02020603050405020304" pitchFamily="18" charset="0"/>
                <a:cs typeface="Times New Roman" panose="02020603050405020304" pitchFamily="18" charset="0"/>
              </a:rPr>
              <a:t>Learn to use Bootstrap to develop responsive mobile web </a:t>
            </a:r>
            <a:r>
              <a:rPr lang="en-US" sz="1800" b="0" dirty="0" smtClean="0">
                <a:latin typeface="Times New Roman" panose="02020603050405020304" pitchFamily="18" charset="0"/>
                <a:cs typeface="Times New Roman" panose="02020603050405020304" pitchFamily="18" charset="0"/>
              </a:rPr>
              <a:t>pages</a:t>
            </a:r>
          </a:p>
          <a:p>
            <a:pPr>
              <a:buFont typeface="+mj-lt"/>
              <a:buAutoNum type="arabicPeriod"/>
            </a:pPr>
            <a:endParaRPr lang="en-US" sz="1800" b="0" dirty="0" smtClean="0">
              <a:latin typeface="Times New Roman" panose="02020603050405020304" pitchFamily="18" charset="0"/>
              <a:cs typeface="Times New Roman" panose="02020603050405020304" pitchFamily="18" charset="0"/>
            </a:endParaRPr>
          </a:p>
          <a:p>
            <a:pPr>
              <a:buFont typeface="+mj-lt"/>
              <a:buAutoNum type="arabicPeriod"/>
            </a:pPr>
            <a:r>
              <a:rPr lang="en-US" sz="1800" b="0" dirty="0" smtClean="0">
                <a:latin typeface="Times New Roman" panose="02020603050405020304" pitchFamily="18" charset="0"/>
                <a:cs typeface="Times New Roman" panose="02020603050405020304" pitchFamily="18" charset="0"/>
              </a:rPr>
              <a:t>Learn </a:t>
            </a:r>
            <a:r>
              <a:rPr lang="en-US" sz="1800" b="0" dirty="0">
                <a:latin typeface="Times New Roman" panose="02020603050405020304" pitchFamily="18" charset="0"/>
                <a:cs typeface="Times New Roman" panose="02020603050405020304" pitchFamily="18" charset="0"/>
              </a:rPr>
              <a:t>to write SQL queries to create, manage, and store information in the </a:t>
            </a:r>
            <a:r>
              <a:rPr lang="en-US" sz="1800" b="0" dirty="0" smtClean="0">
                <a:latin typeface="Times New Roman" panose="02020603050405020304" pitchFamily="18" charset="0"/>
                <a:cs typeface="Times New Roman" panose="02020603050405020304" pitchFamily="18" charset="0"/>
              </a:rPr>
              <a:t>database</a:t>
            </a:r>
          </a:p>
          <a:p>
            <a:pPr>
              <a:buFont typeface="+mj-lt"/>
              <a:buAutoNum type="arabicPeriod"/>
            </a:pPr>
            <a:endParaRPr lang="en-US" sz="1800" b="0" dirty="0" smtClean="0">
              <a:latin typeface="Times New Roman" panose="02020603050405020304" pitchFamily="18" charset="0"/>
              <a:cs typeface="Times New Roman" panose="02020603050405020304" pitchFamily="18" charset="0"/>
            </a:endParaRPr>
          </a:p>
          <a:p>
            <a:pPr>
              <a:buFont typeface="+mj-lt"/>
              <a:buAutoNum type="arabicPeriod"/>
            </a:pPr>
            <a:r>
              <a:rPr lang="en-US" sz="1800" b="0" dirty="0" smtClean="0">
                <a:latin typeface="Times New Roman" panose="02020603050405020304" pitchFamily="18" charset="0"/>
                <a:cs typeface="Times New Roman" panose="02020603050405020304" pitchFamily="18" charset="0"/>
              </a:rPr>
              <a:t>Learn </a:t>
            </a:r>
            <a:r>
              <a:rPr lang="en-US" sz="1800" b="0" dirty="0">
                <a:latin typeface="Times New Roman" panose="02020603050405020304" pitchFamily="18" charset="0"/>
                <a:cs typeface="Times New Roman" panose="02020603050405020304" pitchFamily="18" charset="0"/>
              </a:rPr>
              <a:t>PHP to perform operations on database and to build functional logic</a:t>
            </a:r>
            <a:endParaRPr lang="en-IN" sz="1800" dirty="0">
              <a:latin typeface="Times New Roman" pitchFamily="18" charset="0"/>
              <a:cs typeface="Times New Roman" pitchFamily="18" charset="0"/>
            </a:endParaRPr>
          </a:p>
        </p:txBody>
      </p:sp>
    </p:spTree>
    <p:extLst>
      <p:ext uri="{BB962C8B-B14F-4D97-AF65-F5344CB8AC3E}">
        <p14:creationId xmlns:p14="http://schemas.microsoft.com/office/powerpoint/2010/main" val="28567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484438"/>
            <a:ext cx="8407400" cy="4040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476672"/>
            <a:ext cx="8147248" cy="648072"/>
          </a:xfrm>
        </p:spPr>
        <p:txBody>
          <a:bodyPr/>
          <a:lstStyle/>
          <a:p>
            <a:r>
              <a:rPr lang="en-IN" sz="4800" dirty="0" smtClean="0"/>
              <a:t>What is html 5?</a:t>
            </a:r>
            <a:endParaRPr lang="en-IN" sz="4800" dirty="0"/>
          </a:p>
        </p:txBody>
      </p:sp>
      <p:sp>
        <p:nvSpPr>
          <p:cNvPr id="3" name="Content Placeholder 2"/>
          <p:cNvSpPr>
            <a:spLocks noGrp="1"/>
          </p:cNvSpPr>
          <p:nvPr>
            <p:ph idx="1"/>
          </p:nvPr>
        </p:nvSpPr>
        <p:spPr>
          <a:xfrm>
            <a:off x="457200" y="1340768"/>
            <a:ext cx="8229600" cy="5256584"/>
          </a:xfrm>
        </p:spPr>
        <p:txBody>
          <a:bodyPr>
            <a:normAutofit/>
          </a:bodyPr>
          <a:lstStyle/>
          <a:p>
            <a:pPr marL="0" indent="0" algn="just"/>
            <a:r>
              <a:rPr lang="en-US" sz="1800" dirty="0" smtClean="0">
                <a:solidFill>
                  <a:schemeClr val="accent6"/>
                </a:solidFill>
                <a:latin typeface="Times New Roman" pitchFamily="18" charset="0"/>
                <a:cs typeface="Times New Roman" pitchFamily="18" charset="0"/>
              </a:rPr>
              <a:t>Hypertext </a:t>
            </a:r>
            <a:r>
              <a:rPr lang="en-US" sz="1800" dirty="0">
                <a:solidFill>
                  <a:schemeClr val="accent6"/>
                </a:solidFill>
                <a:latin typeface="Times New Roman" pitchFamily="18" charset="0"/>
                <a:cs typeface="Times New Roman" pitchFamily="18" charset="0"/>
              </a:rPr>
              <a:t>Mark-up Language revision 5 (HTML5) is markup language for the structure and presentation of World Wide Web contents. It is cooperation between the World Wide Web Consortium (W3C) and the Web Hypertext Application Technology Working Group (WHATWG).</a:t>
            </a:r>
            <a:endParaRPr lang="en-IN" sz="1800" dirty="0" smtClean="0">
              <a:solidFill>
                <a:schemeClr val="accent6"/>
              </a:solidFill>
              <a:latin typeface="Times New Roman" pitchFamily="18" charset="0"/>
              <a:cs typeface="Times New Roman" pitchFamily="18" charset="0"/>
            </a:endParaRPr>
          </a:p>
          <a:p>
            <a:pPr marL="0" indent="0" algn="just">
              <a:buNone/>
            </a:pPr>
            <a:endParaRPr lang="en-IN" sz="1800" b="1" dirty="0" smtClean="0">
              <a:solidFill>
                <a:schemeClr val="tx1">
                  <a:lumMod val="75000"/>
                  <a:lumOff val="25000"/>
                </a:schemeClr>
              </a:solidFill>
              <a:latin typeface="Times New Roman" pitchFamily="18" charset="0"/>
              <a:cs typeface="Times New Roman" pitchFamily="18" charset="0"/>
            </a:endParaRPr>
          </a:p>
          <a:p>
            <a:pPr marL="0" indent="0" algn="just">
              <a:buNone/>
            </a:pPr>
            <a:endParaRPr lang="en-IN" sz="1800" b="1" dirty="0" smtClean="0">
              <a:solidFill>
                <a:schemeClr val="tx1">
                  <a:lumMod val="75000"/>
                  <a:lumOff val="25000"/>
                </a:schemeClr>
              </a:solidFill>
              <a:latin typeface="Times New Roman" pitchFamily="18" charset="0"/>
              <a:cs typeface="Times New Roman" pitchFamily="18" charset="0"/>
            </a:endParaRPr>
          </a:p>
          <a:p>
            <a:pPr marL="0" indent="0" algn="just">
              <a:buNone/>
            </a:pPr>
            <a:r>
              <a:rPr lang="en-IN" sz="1800" dirty="0" smtClean="0">
                <a:solidFill>
                  <a:schemeClr val="accent4">
                    <a:lumMod val="50000"/>
                  </a:schemeClr>
                </a:solidFill>
                <a:latin typeface="Times New Roman" pitchFamily="18" charset="0"/>
                <a:cs typeface="Times New Roman" pitchFamily="18" charset="0"/>
              </a:rPr>
              <a:t>ORGANISATIONS</a:t>
            </a:r>
            <a:r>
              <a:rPr lang="en-IN" sz="1800" b="1" dirty="0" smtClean="0">
                <a:solidFill>
                  <a:schemeClr val="accent4">
                    <a:lumMod val="50000"/>
                  </a:schemeClr>
                </a:solidFill>
                <a:latin typeface="Times New Roman" pitchFamily="18" charset="0"/>
                <a:cs typeface="Times New Roman" pitchFamily="18" charset="0"/>
              </a:rPr>
              <a:t> :</a:t>
            </a:r>
          </a:p>
          <a:p>
            <a:pPr algn="just"/>
            <a:r>
              <a:rPr lang="en-US" sz="1800" dirty="0" smtClean="0">
                <a:solidFill>
                  <a:schemeClr val="tx1">
                    <a:lumMod val="75000"/>
                    <a:lumOff val="25000"/>
                  </a:schemeClr>
                </a:solidFill>
                <a:latin typeface="Times New Roman" pitchFamily="18" charset="0"/>
                <a:cs typeface="Times New Roman" pitchFamily="18" charset="0"/>
              </a:rPr>
              <a:t>1</a:t>
            </a:r>
            <a:r>
              <a:rPr lang="en-US" sz="1800" dirty="0">
                <a:solidFill>
                  <a:schemeClr val="tx1">
                    <a:lumMod val="75000"/>
                    <a:lumOff val="25000"/>
                  </a:schemeClr>
                </a:solidFill>
                <a:latin typeface="Times New Roman" pitchFamily="18" charset="0"/>
                <a:cs typeface="Times New Roman" pitchFamily="18" charset="0"/>
              </a:rPr>
              <a:t>.	Web Hypertext Application Technology Working Group (WHATWG) created the HTML5 specification and is in charge of the HTML5 development that provides open collaboration of browser vendors and other involved parties.</a:t>
            </a:r>
          </a:p>
          <a:p>
            <a:pPr algn="just"/>
            <a:r>
              <a:rPr lang="en-US" sz="1800" dirty="0">
                <a:solidFill>
                  <a:schemeClr val="tx1">
                    <a:lumMod val="75000"/>
                    <a:lumOff val="25000"/>
                  </a:schemeClr>
                </a:solidFill>
                <a:latin typeface="Times New Roman" pitchFamily="18" charset="0"/>
                <a:cs typeface="Times New Roman" pitchFamily="18" charset="0"/>
              </a:rPr>
              <a:t>2.	World Wide Web Consortium (W3C) is in charge with delivering the HTML5 specification.</a:t>
            </a:r>
          </a:p>
          <a:p>
            <a:pPr algn="just"/>
            <a:r>
              <a:rPr lang="en-US" sz="1800" dirty="0">
                <a:solidFill>
                  <a:schemeClr val="tx1">
                    <a:lumMod val="75000"/>
                    <a:lumOff val="25000"/>
                  </a:schemeClr>
                </a:solidFill>
                <a:latin typeface="Times New Roman" pitchFamily="18" charset="0"/>
                <a:cs typeface="Times New Roman" pitchFamily="18" charset="0"/>
              </a:rPr>
              <a:t>3.	Internet Engineering Task Force (IETF) is in charge of the development of HTML5 Web-Socket API.</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636912"/>
            <a:ext cx="3788295" cy="679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988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2736"/>
            <a:ext cx="8352928" cy="555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979712" y="306701"/>
            <a:ext cx="5616624" cy="720080"/>
          </a:xfrm>
        </p:spPr>
        <p:txBody>
          <a:bodyPr/>
          <a:lstStyle/>
          <a:p>
            <a:r>
              <a:rPr lang="en-IN" sz="4000" b="1" dirty="0">
                <a:solidFill>
                  <a:schemeClr val="accent6"/>
                </a:solidFill>
                <a:effectLst/>
                <a:latin typeface="Times New Roman" pitchFamily="18" charset="0"/>
                <a:cs typeface="Times New Roman" pitchFamily="18" charset="0"/>
              </a:rPr>
              <a:t>Features of </a:t>
            </a:r>
            <a:r>
              <a:rPr lang="en-IN" sz="4000" b="1" dirty="0" smtClean="0">
                <a:solidFill>
                  <a:schemeClr val="accent6"/>
                </a:solidFill>
                <a:latin typeface="Times New Roman" pitchFamily="18" charset="0"/>
                <a:cs typeface="Times New Roman" pitchFamily="18" charset="0"/>
              </a:rPr>
              <a:t>html5</a:t>
            </a:r>
            <a:endParaRPr lang="en-IN" sz="4000" dirty="0">
              <a:solidFill>
                <a:schemeClr val="accent6"/>
              </a:solidFill>
              <a:latin typeface="Times New Roman" pitchFamily="18" charset="0"/>
              <a:cs typeface="Times New Roman" pitchFamily="18" charset="0"/>
            </a:endParaRPr>
          </a:p>
        </p:txBody>
      </p:sp>
      <p:sp>
        <p:nvSpPr>
          <p:cNvPr id="6" name="Content Placeholder 5"/>
          <p:cNvSpPr>
            <a:spLocks noGrp="1"/>
          </p:cNvSpPr>
          <p:nvPr>
            <p:ph idx="1"/>
          </p:nvPr>
        </p:nvSpPr>
        <p:spPr>
          <a:xfrm>
            <a:off x="395536" y="1052736"/>
            <a:ext cx="8064896" cy="3168352"/>
          </a:xfrm>
        </p:spPr>
        <p:txBody>
          <a:bodyPr>
            <a:noAutofit/>
          </a:bodyPr>
          <a:lstStyle/>
          <a:p>
            <a:pPr lvl="0" algn="just">
              <a:lnSpc>
                <a:spcPct val="150000"/>
              </a:lnSpc>
              <a:buFont typeface="+mj-lt"/>
              <a:buAutoNum type="arabicPeriod"/>
            </a:pPr>
            <a:r>
              <a:rPr lang="en-IN" dirty="0">
                <a:latin typeface="Times New Roman"/>
                <a:ea typeface="Times New Roman"/>
              </a:rPr>
              <a:t>New Semantic Elements </a:t>
            </a:r>
            <a:r>
              <a:rPr lang="en-IN" b="0" dirty="0">
                <a:latin typeface="Times New Roman"/>
                <a:ea typeface="Times New Roman"/>
              </a:rPr>
              <a:t>− These are like &lt;header&gt;, &lt;footer</a:t>
            </a:r>
            <a:r>
              <a:rPr lang="en-IN" b="0" dirty="0" smtClean="0">
                <a:latin typeface="Times New Roman"/>
                <a:ea typeface="Times New Roman"/>
              </a:rPr>
              <a:t>&gt; etc.</a:t>
            </a:r>
            <a:endParaRPr lang="en-US" b="0" dirty="0">
              <a:latin typeface="Times New Roman"/>
              <a:ea typeface="Times New Roman"/>
            </a:endParaRPr>
          </a:p>
          <a:p>
            <a:pPr lvl="0" algn="just">
              <a:lnSpc>
                <a:spcPct val="150000"/>
              </a:lnSpc>
              <a:buFont typeface="+mj-lt"/>
              <a:buAutoNum type="arabicPeriod"/>
            </a:pPr>
            <a:r>
              <a:rPr lang="en-IN" dirty="0">
                <a:latin typeface="Times New Roman"/>
                <a:ea typeface="Times New Roman"/>
              </a:rPr>
              <a:t>Forms 2.0 − </a:t>
            </a:r>
            <a:r>
              <a:rPr lang="en-IN" b="0" dirty="0" smtClean="0">
                <a:latin typeface="Times New Roman"/>
                <a:ea typeface="Times New Roman"/>
              </a:rPr>
              <a:t>New </a:t>
            </a:r>
            <a:r>
              <a:rPr lang="en-IN" b="0" dirty="0">
                <a:latin typeface="Times New Roman"/>
                <a:ea typeface="Times New Roman"/>
              </a:rPr>
              <a:t>available types of form controls include dates and times, email, </a:t>
            </a:r>
            <a:r>
              <a:rPr lang="en-IN" b="0" dirty="0" err="1">
                <a:latin typeface="Times New Roman"/>
                <a:ea typeface="Times New Roman"/>
              </a:rPr>
              <a:t>url</a:t>
            </a:r>
            <a:r>
              <a:rPr lang="en-IN" b="0" dirty="0">
                <a:latin typeface="Times New Roman"/>
                <a:ea typeface="Times New Roman"/>
              </a:rPr>
              <a:t>, search, number, range, </a:t>
            </a:r>
            <a:r>
              <a:rPr lang="en-IN" b="0" dirty="0" err="1">
                <a:latin typeface="Times New Roman"/>
                <a:ea typeface="Times New Roman"/>
              </a:rPr>
              <a:t>tel</a:t>
            </a:r>
            <a:r>
              <a:rPr lang="en-IN" b="0" dirty="0">
                <a:latin typeface="Times New Roman"/>
                <a:ea typeface="Times New Roman"/>
              </a:rPr>
              <a:t> and color</a:t>
            </a:r>
            <a:r>
              <a:rPr lang="en-IN" dirty="0" smtClean="0">
                <a:latin typeface="Times New Roman"/>
                <a:ea typeface="Times New Roman"/>
              </a:rPr>
              <a:t>.</a:t>
            </a:r>
          </a:p>
          <a:p>
            <a:pPr lvl="0" algn="just">
              <a:lnSpc>
                <a:spcPct val="150000"/>
              </a:lnSpc>
              <a:buFont typeface="+mj-lt"/>
              <a:buAutoNum type="arabicPeriod"/>
            </a:pPr>
            <a:r>
              <a:rPr lang="en-US" dirty="0" smtClean="0">
                <a:latin typeface="Times New Roman"/>
                <a:ea typeface="Times New Roman"/>
              </a:rPr>
              <a:t> </a:t>
            </a:r>
            <a:r>
              <a:rPr lang="en-IN" dirty="0" smtClean="0">
                <a:latin typeface="Times New Roman"/>
                <a:ea typeface="Times New Roman"/>
              </a:rPr>
              <a:t>Canvas </a:t>
            </a:r>
            <a:r>
              <a:rPr lang="en-IN" dirty="0">
                <a:latin typeface="Times New Roman"/>
                <a:ea typeface="Times New Roman"/>
              </a:rPr>
              <a:t>− </a:t>
            </a:r>
            <a:r>
              <a:rPr lang="en-IN" b="0" dirty="0">
                <a:latin typeface="Times New Roman"/>
                <a:ea typeface="Times New Roman"/>
              </a:rPr>
              <a:t>This supports a two-dimensional drawing surface that you can program with JavaScript.</a:t>
            </a:r>
            <a:endParaRPr lang="en-US" b="0" dirty="0">
              <a:latin typeface="Times New Roman"/>
              <a:ea typeface="Times New Roman"/>
            </a:endParaRPr>
          </a:p>
          <a:p>
            <a:pPr lvl="0" algn="just">
              <a:lnSpc>
                <a:spcPct val="150000"/>
              </a:lnSpc>
              <a:buFont typeface="+mj-lt"/>
              <a:buAutoNum type="arabicPeriod"/>
            </a:pPr>
            <a:r>
              <a:rPr lang="en-IN" dirty="0">
                <a:latin typeface="Times New Roman"/>
                <a:ea typeface="Times New Roman"/>
              </a:rPr>
              <a:t>Audio &amp; Video − </a:t>
            </a:r>
            <a:r>
              <a:rPr lang="en-IN" b="0" dirty="0">
                <a:latin typeface="Times New Roman"/>
                <a:ea typeface="Times New Roman"/>
              </a:rPr>
              <a:t>You can embed audio or video on your webpages without resorting to third-party plugins.</a:t>
            </a:r>
            <a:endParaRPr lang="en-US" b="0" dirty="0">
              <a:latin typeface="Times New Roman"/>
              <a:ea typeface="Times New Roman"/>
            </a:endParaRPr>
          </a:p>
          <a:p>
            <a:pPr lvl="0" algn="just">
              <a:lnSpc>
                <a:spcPct val="150000"/>
              </a:lnSpc>
              <a:buFont typeface="+mj-lt"/>
              <a:buAutoNum type="arabicPeriod"/>
            </a:pPr>
            <a:r>
              <a:rPr lang="en-IN" dirty="0">
                <a:latin typeface="Times New Roman"/>
                <a:ea typeface="Times New Roman"/>
              </a:rPr>
              <a:t>Geo-location − </a:t>
            </a:r>
            <a:r>
              <a:rPr lang="en-IN" b="0" dirty="0">
                <a:latin typeface="Times New Roman"/>
                <a:ea typeface="Times New Roman"/>
              </a:rPr>
              <a:t>Now visitors can choose to share their physical location with your web application.</a:t>
            </a:r>
            <a:endParaRPr lang="en-US" b="0" dirty="0">
              <a:latin typeface="Times New Roman"/>
              <a:ea typeface="Times New Roman"/>
            </a:endParaRPr>
          </a:p>
          <a:p>
            <a:pPr lvl="0" algn="just">
              <a:lnSpc>
                <a:spcPct val="150000"/>
              </a:lnSpc>
              <a:buFont typeface="+mj-lt"/>
              <a:buAutoNum type="arabicPeriod"/>
            </a:pPr>
            <a:r>
              <a:rPr lang="en-IN" dirty="0">
                <a:latin typeface="Times New Roman"/>
                <a:ea typeface="Times New Roman"/>
              </a:rPr>
              <a:t>Micro-data − </a:t>
            </a:r>
            <a:r>
              <a:rPr lang="en-IN" b="0" dirty="0">
                <a:latin typeface="Times New Roman"/>
                <a:ea typeface="Times New Roman"/>
              </a:rPr>
              <a:t>This lets you create your own vocabularies beyond HTML5 and extend your web pages with custom semantics.</a:t>
            </a:r>
            <a:endParaRPr lang="en-US" b="0" dirty="0">
              <a:latin typeface="Times New Roman"/>
              <a:ea typeface="Times New Roman"/>
            </a:endParaRPr>
          </a:p>
          <a:p>
            <a:pPr lvl="0" algn="just">
              <a:lnSpc>
                <a:spcPct val="150000"/>
              </a:lnSpc>
              <a:buFont typeface="+mj-lt"/>
              <a:buAutoNum type="arabicPeriod"/>
            </a:pPr>
            <a:r>
              <a:rPr lang="en-IN" dirty="0">
                <a:latin typeface="Times New Roman"/>
                <a:ea typeface="Times New Roman"/>
              </a:rPr>
              <a:t>Drag and drop </a:t>
            </a:r>
            <a:r>
              <a:rPr lang="en-IN" b="0" dirty="0">
                <a:latin typeface="Times New Roman"/>
                <a:ea typeface="Times New Roman"/>
              </a:rPr>
              <a:t>− Drag and drop the items from one location to another location on the same webpage</a:t>
            </a:r>
            <a:r>
              <a:rPr lang="en-IN" b="0" dirty="0" smtClean="0">
                <a:latin typeface="Times New Roman"/>
                <a:ea typeface="Times New Roman"/>
              </a:rPr>
              <a:t>.</a:t>
            </a:r>
            <a:endParaRPr lang="en-US" altLang="en-US" b="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65187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fade">
                                      <p:cBhvr>
                                        <p:cTn id="49" dur="1000"/>
                                        <p:tgtEl>
                                          <p:spTgt spid="6">
                                            <p:txEl>
                                              <p:pRg st="6" end="6"/>
                                            </p:txEl>
                                          </p:spTgt>
                                        </p:tgtEl>
                                      </p:cBhvr>
                                    </p:animEffect>
                                    <p:anim calcmode="lin" valueType="num">
                                      <p:cBhvr>
                                        <p:cTn id="5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54050"/>
            <a:ext cx="8719645" cy="5799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0"/>
            <a:ext cx="8229600" cy="1268760"/>
          </a:xfrm>
        </p:spPr>
        <p:txBody>
          <a:bodyPr/>
          <a:lstStyle/>
          <a:p>
            <a:r>
              <a:rPr lang="en-IN" sz="3600" b="1"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HTML5 Page </a:t>
            </a:r>
            <a:r>
              <a:rPr lang="en-IN" sz="3600" b="1" dirty="0" smtClean="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Structure</a:t>
            </a:r>
            <a:r>
              <a:rPr lang="en-IN" sz="3600" b="1"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a:xfrm>
            <a:off x="611560" y="1196752"/>
            <a:ext cx="4752528" cy="5160987"/>
          </a:xfrm>
        </p:spPr>
        <p:txBody>
          <a:bodyPr>
            <a:noAutofit/>
          </a:bodyPr>
          <a:lstStyle/>
          <a:p>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structure of HTML page as follows</a:t>
            </a:r>
            <a:r>
              <a:rPr lang="en-IN" dirty="0" smtClean="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t>
            </a:r>
            <a:endParaRPr lang="en-IN"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lvl="0">
              <a:buFont typeface="+mj-lt"/>
              <a:buAutoNum type="arabicPeriod"/>
            </a:pPr>
            <a:r>
              <a:rPr lang="en-IN" dirty="0">
                <a:latin typeface="Times New Roman" panose="02020603050405020304" pitchFamily="18" charset="0"/>
                <a:cs typeface="Times New Roman" panose="02020603050405020304" pitchFamily="18" charset="0"/>
              </a:rPr>
              <a:t>The DOCTYPE declaration defines the document type to be HTML</a:t>
            </a:r>
            <a:endParaRPr lang="en-US" dirty="0">
              <a:latin typeface="Times New Roman" panose="02020603050405020304" pitchFamily="18" charset="0"/>
              <a:cs typeface="Times New Roman" panose="02020603050405020304" pitchFamily="18" charset="0"/>
            </a:endParaRPr>
          </a:p>
          <a:p>
            <a:pPr lvl="0">
              <a:buFont typeface="+mj-lt"/>
              <a:buAutoNum type="arabicPeriod"/>
            </a:pPr>
            <a:r>
              <a:rPr lang="en-IN" dirty="0">
                <a:latin typeface="Times New Roman" panose="02020603050405020304" pitchFamily="18" charset="0"/>
                <a:cs typeface="Times New Roman" panose="02020603050405020304" pitchFamily="18" charset="0"/>
              </a:rPr>
              <a:t>The text between&lt;html&gt;and&lt;/html&gt;describes an HTML document</a:t>
            </a:r>
            <a:endParaRPr lang="en-US" dirty="0">
              <a:latin typeface="Times New Roman" panose="02020603050405020304" pitchFamily="18" charset="0"/>
              <a:cs typeface="Times New Roman" panose="02020603050405020304" pitchFamily="18" charset="0"/>
            </a:endParaRPr>
          </a:p>
          <a:p>
            <a:pPr lvl="0">
              <a:buFont typeface="+mj-lt"/>
              <a:buAutoNum type="arabicPeriod"/>
            </a:pPr>
            <a:r>
              <a:rPr lang="en-IN" dirty="0">
                <a:latin typeface="Times New Roman" panose="02020603050405020304" pitchFamily="18" charset="0"/>
                <a:cs typeface="Times New Roman" panose="02020603050405020304" pitchFamily="18" charset="0"/>
              </a:rPr>
              <a:t>The text between&lt;head&gt;and&lt;/head&gt;provides information about the document</a:t>
            </a:r>
            <a:endParaRPr lang="en-US" dirty="0">
              <a:latin typeface="Times New Roman" panose="02020603050405020304" pitchFamily="18" charset="0"/>
              <a:cs typeface="Times New Roman" panose="02020603050405020304" pitchFamily="18" charset="0"/>
            </a:endParaRPr>
          </a:p>
          <a:p>
            <a:pPr lvl="0">
              <a:buFont typeface="+mj-lt"/>
              <a:buAutoNum type="arabicPeriod"/>
            </a:pPr>
            <a:r>
              <a:rPr lang="en-IN" dirty="0">
                <a:latin typeface="Times New Roman" panose="02020603050405020304" pitchFamily="18" charset="0"/>
                <a:cs typeface="Times New Roman" panose="02020603050405020304" pitchFamily="18" charset="0"/>
              </a:rPr>
              <a:t>The text between&lt;title&gt;and&lt;/title&gt;provides a title for the document</a:t>
            </a:r>
            <a:endParaRPr lang="en-US" dirty="0">
              <a:latin typeface="Times New Roman" panose="02020603050405020304" pitchFamily="18" charset="0"/>
              <a:cs typeface="Times New Roman" panose="02020603050405020304" pitchFamily="18" charset="0"/>
            </a:endParaRPr>
          </a:p>
          <a:p>
            <a:pPr lvl="0">
              <a:buFont typeface="+mj-lt"/>
              <a:buAutoNum type="arabicPeriod"/>
            </a:pPr>
            <a:r>
              <a:rPr lang="en-IN" dirty="0">
                <a:latin typeface="Times New Roman" panose="02020603050405020304" pitchFamily="18" charset="0"/>
                <a:cs typeface="Times New Roman" panose="02020603050405020304" pitchFamily="18" charset="0"/>
              </a:rPr>
              <a:t>The text between&lt;body&gt;and&lt;/body&gt;describes the visible page content</a:t>
            </a:r>
            <a:endParaRPr lang="en-US" dirty="0">
              <a:latin typeface="Times New Roman" panose="02020603050405020304" pitchFamily="18" charset="0"/>
              <a:cs typeface="Times New Roman" panose="02020603050405020304" pitchFamily="18" charset="0"/>
            </a:endParaRPr>
          </a:p>
          <a:p>
            <a:pPr lvl="0">
              <a:buFont typeface="+mj-lt"/>
              <a:buAutoNum type="arabicPeriod"/>
            </a:pPr>
            <a:r>
              <a:rPr lang="en-IN" dirty="0">
                <a:latin typeface="Times New Roman" panose="02020603050405020304" pitchFamily="18" charset="0"/>
                <a:cs typeface="Times New Roman" panose="02020603050405020304" pitchFamily="18" charset="0"/>
              </a:rPr>
              <a:t>The text between&lt;h1&gt;and&lt;/h1&gt;describes a heading</a:t>
            </a:r>
            <a:endParaRPr lang="en-US" dirty="0">
              <a:latin typeface="Times New Roman" panose="02020603050405020304" pitchFamily="18" charset="0"/>
              <a:cs typeface="Times New Roman" panose="02020603050405020304" pitchFamily="18" charset="0"/>
            </a:endParaRPr>
          </a:p>
          <a:p>
            <a:pPr lvl="0">
              <a:buFont typeface="+mj-lt"/>
              <a:buAutoNum type="arabicPeriod"/>
            </a:pPr>
            <a:r>
              <a:rPr lang="en-IN" dirty="0">
                <a:latin typeface="Times New Roman" panose="02020603050405020304" pitchFamily="18" charset="0"/>
                <a:cs typeface="Times New Roman" panose="02020603050405020304" pitchFamily="18" charset="0"/>
              </a:rPr>
              <a:t>The text between&lt;p&gt;and&lt;/p&gt;describes a </a:t>
            </a:r>
            <a:r>
              <a:rPr lang="en-IN" dirty="0" smtClean="0">
                <a:latin typeface="Times New Roman" panose="02020603050405020304" pitchFamily="18" charset="0"/>
                <a:cs typeface="Times New Roman" panose="02020603050405020304" pitchFamily="18" charset="0"/>
              </a:rPr>
              <a:t>paragraph</a:t>
            </a:r>
            <a:endParaRPr lang="en-US" dirty="0">
              <a:latin typeface="Times New Roman" panose="02020603050405020304" pitchFamily="18" charset="0"/>
              <a:cs typeface="Times New Roman" panose="02020603050405020304" pitchFamily="18" charset="0"/>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169" y="2335739"/>
            <a:ext cx="3203295" cy="3325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20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5" y="1558943"/>
            <a:ext cx="7344816" cy="467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91981" y="221462"/>
            <a:ext cx="8229600" cy="1152128"/>
          </a:xfrm>
        </p:spPr>
        <p:txBody>
          <a:bodyPr/>
          <a:lstStyle/>
          <a:p>
            <a:pPr lvl="0" fontAlgn="base">
              <a:spcAft>
                <a:spcPct val="0"/>
              </a:spcAft>
            </a:pPr>
            <a:r>
              <a:rPr lang="en-US" altLang="en-US" sz="3600" b="1" cap="none" dirty="0">
                <a:solidFill>
                  <a:schemeClr val="accent2"/>
                </a:solidFill>
                <a:latin typeface="Times New Roman" pitchFamily="18" charset="0"/>
                <a:ea typeface="Calibri" pitchFamily="34" charset="0"/>
                <a:cs typeface="Times New Roman" pitchFamily="18" charset="0"/>
              </a:rPr>
              <a:t>Form </a:t>
            </a:r>
            <a:r>
              <a:rPr lang="en-US" altLang="en-US" sz="3600" b="1" cap="none" dirty="0" smtClean="0">
                <a:solidFill>
                  <a:schemeClr val="accent2"/>
                </a:solidFill>
                <a:latin typeface="Times New Roman" pitchFamily="18" charset="0"/>
                <a:ea typeface="Calibri" pitchFamily="34" charset="0"/>
                <a:cs typeface="Times New Roman" pitchFamily="18" charset="0"/>
              </a:rPr>
              <a:t>elements :</a:t>
            </a:r>
            <a:endParaRPr lang="en-US" altLang="en-US" sz="3600" cap="none" dirty="0">
              <a:solidFill>
                <a:schemeClr val="accent2"/>
              </a:solidFill>
              <a:latin typeface="Arial" pitchFamily="34" charset="0"/>
              <a:cs typeface="Arial"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32137280"/>
              </p:ext>
            </p:extLst>
          </p:nvPr>
        </p:nvGraphicFramePr>
        <p:xfrm>
          <a:off x="1475656" y="1697438"/>
          <a:ext cx="6867207" cy="4323848"/>
        </p:xfrm>
        <a:graphic>
          <a:graphicData uri="http://schemas.openxmlformats.org/drawingml/2006/table">
            <a:tbl>
              <a:tblPr firstRow="1" firstCol="1" bandRow="1">
                <a:tableStyleId>{F5AB1C69-6EDB-4FF4-983F-18BD219EF322}</a:tableStyleId>
              </a:tblPr>
              <a:tblGrid>
                <a:gridCol w="1985845"/>
                <a:gridCol w="4881362"/>
              </a:tblGrid>
              <a:tr h="387518">
                <a:tc>
                  <a:txBody>
                    <a:bodyPr/>
                    <a:lstStyle/>
                    <a:p>
                      <a:pPr marL="0" marR="0" algn="ctr">
                        <a:lnSpc>
                          <a:spcPct val="150000"/>
                        </a:lnSpc>
                        <a:spcBef>
                          <a:spcPts val="0"/>
                        </a:spcBef>
                        <a:spcAft>
                          <a:spcPts val="0"/>
                        </a:spcAft>
                      </a:pPr>
                      <a:r>
                        <a:rPr lang="en-IN" sz="1100" dirty="0">
                          <a:effectLst/>
                        </a:rPr>
                        <a:t>Tag</a:t>
                      </a:r>
                      <a:endParaRPr lang="en-US" sz="1000" dirty="0">
                        <a:effectLst/>
                        <a:latin typeface="Calibri"/>
                        <a:ea typeface="Calibri"/>
                        <a:cs typeface="Mangal"/>
                      </a:endParaRPr>
                    </a:p>
                  </a:txBody>
                  <a:tcPr marL="63578" marR="63578" marT="0" marB="0"/>
                </a:tc>
                <a:tc>
                  <a:txBody>
                    <a:bodyPr/>
                    <a:lstStyle/>
                    <a:p>
                      <a:pPr marL="0" marR="0" algn="ctr">
                        <a:lnSpc>
                          <a:spcPct val="150000"/>
                        </a:lnSpc>
                        <a:spcBef>
                          <a:spcPts val="0"/>
                        </a:spcBef>
                        <a:spcAft>
                          <a:spcPts val="0"/>
                        </a:spcAft>
                      </a:pPr>
                      <a:r>
                        <a:rPr lang="en-IN" sz="1100">
                          <a:effectLst/>
                        </a:rPr>
                        <a:t>Description</a:t>
                      </a:r>
                      <a:endParaRPr lang="en-US" sz="1000">
                        <a:effectLst/>
                        <a:latin typeface="Calibri"/>
                        <a:ea typeface="Calibri"/>
                        <a:cs typeface="Mangal"/>
                      </a:endParaRPr>
                    </a:p>
                  </a:txBody>
                  <a:tcPr marL="63578" marR="63578" marT="0" marB="0"/>
                </a:tc>
              </a:tr>
              <a:tr h="418093">
                <a:tc>
                  <a:txBody>
                    <a:bodyPr/>
                    <a:lstStyle/>
                    <a:p>
                      <a:pPr marL="0" marR="0" algn="ctr">
                        <a:lnSpc>
                          <a:spcPct val="150000"/>
                        </a:lnSpc>
                        <a:spcBef>
                          <a:spcPts val="0"/>
                        </a:spcBef>
                        <a:spcAft>
                          <a:spcPts val="0"/>
                        </a:spcAft>
                      </a:pPr>
                      <a:r>
                        <a:rPr lang="en-IN" sz="1100">
                          <a:effectLst/>
                        </a:rPr>
                        <a:t>&lt;form&gt;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a:effectLst/>
                        </a:rPr>
                        <a:t>Defines an HTML form for user input</a:t>
                      </a:r>
                      <a:endParaRPr lang="en-US" sz="1000">
                        <a:effectLst/>
                        <a:latin typeface="Calibri"/>
                        <a:ea typeface="Calibri"/>
                        <a:cs typeface="Mangal"/>
                      </a:endParaRPr>
                    </a:p>
                  </a:txBody>
                  <a:tcPr marL="63578" marR="63578" marT="0" marB="0"/>
                </a:tc>
              </a:tr>
              <a:tr h="387518">
                <a:tc>
                  <a:txBody>
                    <a:bodyPr/>
                    <a:lstStyle/>
                    <a:p>
                      <a:pPr marL="0" marR="0" algn="ctr">
                        <a:lnSpc>
                          <a:spcPct val="150000"/>
                        </a:lnSpc>
                        <a:spcBef>
                          <a:spcPts val="0"/>
                        </a:spcBef>
                        <a:spcAft>
                          <a:spcPts val="0"/>
                        </a:spcAft>
                      </a:pPr>
                      <a:r>
                        <a:rPr lang="en-IN" sz="1100">
                          <a:effectLst/>
                        </a:rPr>
                        <a:t>&lt;input&gt;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a:effectLst/>
                        </a:rPr>
                        <a:t>Defines an input control</a:t>
                      </a:r>
                      <a:endParaRPr lang="en-US" sz="1000">
                        <a:effectLst/>
                        <a:latin typeface="Calibri"/>
                        <a:ea typeface="Calibri"/>
                        <a:cs typeface="Mangal"/>
                      </a:endParaRPr>
                    </a:p>
                  </a:txBody>
                  <a:tcPr marL="63578" marR="63578" marT="0" marB="0"/>
                </a:tc>
              </a:tr>
              <a:tr h="387518">
                <a:tc>
                  <a:txBody>
                    <a:bodyPr/>
                    <a:lstStyle/>
                    <a:p>
                      <a:pPr marL="0" marR="0" algn="ctr">
                        <a:lnSpc>
                          <a:spcPct val="150000"/>
                        </a:lnSpc>
                        <a:spcBef>
                          <a:spcPts val="0"/>
                        </a:spcBef>
                        <a:spcAft>
                          <a:spcPts val="0"/>
                        </a:spcAft>
                      </a:pPr>
                      <a:r>
                        <a:rPr lang="en-IN" sz="1100">
                          <a:effectLst/>
                        </a:rPr>
                        <a:t>&lt;textarea&gt;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a:effectLst/>
                        </a:rPr>
                        <a:t>Defines a multiline input control (text area)</a:t>
                      </a:r>
                      <a:endParaRPr lang="en-US" sz="1000">
                        <a:effectLst/>
                        <a:latin typeface="Calibri"/>
                        <a:ea typeface="Calibri"/>
                        <a:cs typeface="Mangal"/>
                      </a:endParaRPr>
                    </a:p>
                  </a:txBody>
                  <a:tcPr marL="63578" marR="63578" marT="0" marB="0"/>
                </a:tc>
              </a:tr>
              <a:tr h="387518">
                <a:tc>
                  <a:txBody>
                    <a:bodyPr/>
                    <a:lstStyle/>
                    <a:p>
                      <a:pPr marL="0" marR="0" algn="ctr">
                        <a:lnSpc>
                          <a:spcPct val="150000"/>
                        </a:lnSpc>
                        <a:spcBef>
                          <a:spcPts val="0"/>
                        </a:spcBef>
                        <a:spcAft>
                          <a:spcPts val="0"/>
                        </a:spcAft>
                      </a:pPr>
                      <a:r>
                        <a:rPr lang="en-IN" sz="1100">
                          <a:effectLst/>
                        </a:rPr>
                        <a:t>&lt;label&gt;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a:effectLst/>
                        </a:rPr>
                        <a:t>Defines a label for an &lt;input&gt; element</a:t>
                      </a:r>
                      <a:endParaRPr lang="en-US" sz="1000">
                        <a:effectLst/>
                        <a:latin typeface="Calibri"/>
                        <a:ea typeface="Calibri"/>
                        <a:cs typeface="Mangal"/>
                      </a:endParaRPr>
                    </a:p>
                  </a:txBody>
                  <a:tcPr marL="63578" marR="63578" marT="0" marB="0"/>
                </a:tc>
              </a:tr>
              <a:tr h="387518">
                <a:tc>
                  <a:txBody>
                    <a:bodyPr/>
                    <a:lstStyle/>
                    <a:p>
                      <a:pPr marL="0" marR="0" algn="ctr">
                        <a:lnSpc>
                          <a:spcPct val="150000"/>
                        </a:lnSpc>
                        <a:spcBef>
                          <a:spcPts val="0"/>
                        </a:spcBef>
                        <a:spcAft>
                          <a:spcPts val="0"/>
                        </a:spcAft>
                      </a:pPr>
                      <a:r>
                        <a:rPr lang="en-IN" sz="1100">
                          <a:effectLst/>
                        </a:rPr>
                        <a:t>&lt;fieldset&gt;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dirty="0">
                          <a:effectLst/>
                        </a:rPr>
                        <a:t>Groups related elements in a form</a:t>
                      </a:r>
                      <a:endParaRPr lang="en-US" sz="1000" dirty="0">
                        <a:effectLst/>
                        <a:latin typeface="Calibri"/>
                        <a:ea typeface="Calibri"/>
                        <a:cs typeface="Mangal"/>
                      </a:endParaRPr>
                    </a:p>
                  </a:txBody>
                  <a:tcPr marL="63578" marR="63578" marT="0" marB="0"/>
                </a:tc>
              </a:tr>
              <a:tr h="387518">
                <a:tc>
                  <a:txBody>
                    <a:bodyPr/>
                    <a:lstStyle/>
                    <a:p>
                      <a:pPr marL="0" marR="0" algn="ctr">
                        <a:lnSpc>
                          <a:spcPct val="150000"/>
                        </a:lnSpc>
                        <a:spcBef>
                          <a:spcPts val="0"/>
                        </a:spcBef>
                        <a:spcAft>
                          <a:spcPts val="0"/>
                        </a:spcAft>
                      </a:pPr>
                      <a:r>
                        <a:rPr lang="en-IN" sz="1100">
                          <a:effectLst/>
                        </a:rPr>
                        <a:t>&lt;legend&gt;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a:effectLst/>
                        </a:rPr>
                        <a:t>Defines a caption for a &lt;fieldset&gt; element</a:t>
                      </a:r>
                      <a:endParaRPr lang="en-US" sz="1000">
                        <a:effectLst/>
                        <a:latin typeface="Calibri"/>
                        <a:ea typeface="Calibri"/>
                        <a:cs typeface="Mangal"/>
                      </a:endParaRPr>
                    </a:p>
                  </a:txBody>
                  <a:tcPr marL="63578" marR="63578" marT="0" marB="0"/>
                </a:tc>
              </a:tr>
              <a:tr h="387518">
                <a:tc>
                  <a:txBody>
                    <a:bodyPr/>
                    <a:lstStyle/>
                    <a:p>
                      <a:pPr marL="0" marR="0" algn="ctr">
                        <a:lnSpc>
                          <a:spcPct val="150000"/>
                        </a:lnSpc>
                        <a:spcBef>
                          <a:spcPts val="0"/>
                        </a:spcBef>
                        <a:spcAft>
                          <a:spcPts val="0"/>
                        </a:spcAft>
                      </a:pPr>
                      <a:r>
                        <a:rPr lang="en-IN" sz="1100">
                          <a:effectLst/>
                        </a:rPr>
                        <a:t>&lt;select&gt;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a:effectLst/>
                        </a:rPr>
                        <a:t>Defines a drop-down list</a:t>
                      </a:r>
                      <a:endParaRPr lang="en-US" sz="1000">
                        <a:effectLst/>
                        <a:latin typeface="Calibri"/>
                        <a:ea typeface="Calibri"/>
                        <a:cs typeface="Mangal"/>
                      </a:endParaRPr>
                    </a:p>
                  </a:txBody>
                  <a:tcPr marL="63578" marR="63578" marT="0" marB="0"/>
                </a:tc>
              </a:tr>
              <a:tr h="387518">
                <a:tc>
                  <a:txBody>
                    <a:bodyPr/>
                    <a:lstStyle/>
                    <a:p>
                      <a:pPr marL="0" marR="0" algn="ctr">
                        <a:lnSpc>
                          <a:spcPct val="150000"/>
                        </a:lnSpc>
                        <a:spcBef>
                          <a:spcPts val="0"/>
                        </a:spcBef>
                        <a:spcAft>
                          <a:spcPts val="0"/>
                        </a:spcAft>
                      </a:pPr>
                      <a:r>
                        <a:rPr lang="en-IN" sz="1100">
                          <a:effectLst/>
                        </a:rPr>
                        <a:t>&lt;option&gt;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a:effectLst/>
                        </a:rPr>
                        <a:t>Defines an option in a drop-down list</a:t>
                      </a:r>
                      <a:endParaRPr lang="en-US" sz="1000">
                        <a:effectLst/>
                        <a:latin typeface="Calibri"/>
                        <a:ea typeface="Calibri"/>
                        <a:cs typeface="Mangal"/>
                      </a:endParaRPr>
                    </a:p>
                  </a:txBody>
                  <a:tcPr marL="63578" marR="63578" marT="0" marB="0"/>
                </a:tc>
              </a:tr>
              <a:tr h="418093">
                <a:tc>
                  <a:txBody>
                    <a:bodyPr/>
                    <a:lstStyle/>
                    <a:p>
                      <a:pPr marL="0" marR="0" algn="ctr">
                        <a:lnSpc>
                          <a:spcPct val="150000"/>
                        </a:lnSpc>
                        <a:spcBef>
                          <a:spcPts val="0"/>
                        </a:spcBef>
                        <a:spcAft>
                          <a:spcPts val="0"/>
                        </a:spcAft>
                      </a:pPr>
                      <a:r>
                        <a:rPr lang="en-IN" sz="1100">
                          <a:effectLst/>
                        </a:rPr>
                        <a:t>&lt;button&gt;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a:effectLst/>
                        </a:rPr>
                        <a:t>Defines a clickable button</a:t>
                      </a:r>
                      <a:endParaRPr lang="en-US" sz="1000">
                        <a:effectLst/>
                        <a:latin typeface="Calibri"/>
                        <a:ea typeface="Calibri"/>
                        <a:cs typeface="Mangal"/>
                      </a:endParaRPr>
                    </a:p>
                  </a:txBody>
                  <a:tcPr marL="63578" marR="63578" marT="0" marB="0"/>
                </a:tc>
              </a:tr>
              <a:tr h="387518">
                <a:tc>
                  <a:txBody>
                    <a:bodyPr/>
                    <a:lstStyle/>
                    <a:p>
                      <a:pPr marL="0" marR="0" algn="ctr">
                        <a:lnSpc>
                          <a:spcPct val="150000"/>
                        </a:lnSpc>
                        <a:spcBef>
                          <a:spcPts val="0"/>
                        </a:spcBef>
                        <a:spcAft>
                          <a:spcPts val="0"/>
                        </a:spcAft>
                      </a:pPr>
                      <a:r>
                        <a:rPr lang="en-IN" sz="1100">
                          <a:effectLst/>
                        </a:rPr>
                        <a:t>&lt;output&gt;</a:t>
                      </a:r>
                      <a:endParaRPr lang="en-US" sz="1000">
                        <a:effectLst/>
                        <a:latin typeface="Calibri"/>
                        <a:ea typeface="Calibri"/>
                        <a:cs typeface="Mangal"/>
                      </a:endParaRPr>
                    </a:p>
                  </a:txBody>
                  <a:tcPr marL="63578" marR="63578" marT="0" marB="0"/>
                </a:tc>
                <a:tc>
                  <a:txBody>
                    <a:bodyPr/>
                    <a:lstStyle/>
                    <a:p>
                      <a:pPr marL="0" marR="0">
                        <a:lnSpc>
                          <a:spcPct val="150000"/>
                        </a:lnSpc>
                        <a:spcBef>
                          <a:spcPts val="0"/>
                        </a:spcBef>
                        <a:spcAft>
                          <a:spcPts val="0"/>
                        </a:spcAft>
                      </a:pPr>
                      <a:r>
                        <a:rPr lang="en-IN" sz="1100" dirty="0">
                          <a:effectLst/>
                        </a:rPr>
                        <a:t>Defines the result of a calculation</a:t>
                      </a:r>
                      <a:endParaRPr lang="en-US" sz="1000" dirty="0">
                        <a:effectLst/>
                        <a:latin typeface="Calibri"/>
                        <a:ea typeface="Calibri"/>
                        <a:cs typeface="Mangal"/>
                      </a:endParaRPr>
                    </a:p>
                  </a:txBody>
                  <a:tcPr marL="63578" marR="63578" marT="0" marB="0"/>
                </a:tc>
              </a:tr>
            </a:tbl>
          </a:graphicData>
        </a:graphic>
      </p:graphicFrame>
      <p:sp>
        <p:nvSpPr>
          <p:cNvPr id="5" name="Rectangle 1"/>
          <p:cNvSpPr>
            <a:spLocks noChangeArrowheads="1"/>
          </p:cNvSpPr>
          <p:nvPr/>
        </p:nvSpPr>
        <p:spPr bwMode="auto">
          <a:xfrm>
            <a:off x="467544" y="1220389"/>
            <a:ext cx="55515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itchFamily="18" charset="0"/>
              </a:rPr>
              <a:t>There are various types of form elements that are used in Html5.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p:nvPr/>
        </p:nvSpPr>
        <p:spPr>
          <a:xfrm>
            <a:off x="4067944" y="6237312"/>
            <a:ext cx="2330703" cy="369332"/>
          </a:xfrm>
          <a:prstGeom prst="rect">
            <a:avLst/>
          </a:prstGeom>
        </p:spPr>
        <p:txBody>
          <a:bodyPr wrap="none">
            <a:spAutoFit/>
          </a:bodyPr>
          <a:lstStyle/>
          <a:p>
            <a:r>
              <a:rPr lang="en-US" dirty="0">
                <a:solidFill>
                  <a:schemeClr val="bg1"/>
                </a:solidFill>
                <a:latin typeface="Times New Roman" panose="02020603050405020304" pitchFamily="18" charset="0"/>
                <a:cs typeface="Times New Roman" panose="02020603050405020304" pitchFamily="18" charset="0"/>
              </a:rPr>
              <a:t>Table : Form elements</a:t>
            </a:r>
          </a:p>
        </p:txBody>
      </p:sp>
    </p:spTree>
    <p:extLst>
      <p:ext uri="{BB962C8B-B14F-4D97-AF65-F5344CB8AC3E}">
        <p14:creationId xmlns:p14="http://schemas.microsoft.com/office/powerpoint/2010/main" val="307452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80" y="1772816"/>
            <a:ext cx="7579075"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55576" y="0"/>
            <a:ext cx="7776864" cy="1052736"/>
          </a:xfrm>
        </p:spPr>
        <p:txBody>
          <a:bodyPr/>
          <a:lstStyle/>
          <a:p>
            <a:r>
              <a:rPr lang="en-IN" sz="3600" b="1" dirty="0" smtClean="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CSS (</a:t>
            </a:r>
            <a:r>
              <a:rPr lang="en-IN"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Cascading Style Sheets</a:t>
            </a:r>
            <a:r>
              <a:rPr lang="en-IN" sz="3600" b="1" dirty="0" smtClean="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IN"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980728"/>
            <a:ext cx="8568952" cy="1656184"/>
          </a:xfrm>
        </p:spPr>
        <p:txBody>
          <a:bodyPr/>
          <a:lstStyle/>
          <a:p>
            <a:pPr algn="just"/>
            <a:r>
              <a:rPr lang="en-IN" dirty="0" smtClean="0">
                <a:solidFill>
                  <a:schemeClr val="accent6">
                    <a:lumMod val="75000"/>
                  </a:schemeClr>
                </a:solidFill>
              </a:rPr>
              <a:t>      </a:t>
            </a:r>
            <a:r>
              <a:rPr lang="en-IN" sz="1800" dirty="0" smtClean="0">
                <a:solidFill>
                  <a:schemeClr val="accent6">
                    <a:lumMod val="75000"/>
                  </a:schemeClr>
                </a:solidFill>
                <a:latin typeface="Times New Roman" panose="02020603050405020304" pitchFamily="18" charset="0"/>
                <a:cs typeface="Times New Roman" panose="02020603050405020304" pitchFamily="18" charset="0"/>
              </a:rPr>
              <a:t>CSS </a:t>
            </a:r>
            <a:r>
              <a:rPr lang="en-IN" sz="1800" dirty="0">
                <a:solidFill>
                  <a:schemeClr val="accent6">
                    <a:lumMod val="75000"/>
                  </a:schemeClr>
                </a:solidFill>
                <a:latin typeface="Times New Roman" panose="02020603050405020304" pitchFamily="18" charset="0"/>
                <a:cs typeface="Times New Roman" panose="02020603050405020304" pitchFamily="18" charset="0"/>
              </a:rPr>
              <a:t>stands for Cascading Style Sheets. CSS describes how HTML elements are to </a:t>
            </a:r>
            <a:r>
              <a:rPr lang="en-IN" sz="1800" dirty="0" smtClean="0">
                <a:solidFill>
                  <a:schemeClr val="accent6">
                    <a:lumMod val="75000"/>
                  </a:schemeClr>
                </a:solidFill>
                <a:latin typeface="Times New Roman" panose="02020603050405020304" pitchFamily="18" charset="0"/>
                <a:cs typeface="Times New Roman" panose="02020603050405020304" pitchFamily="18" charset="0"/>
              </a:rPr>
              <a:t>be displayed </a:t>
            </a:r>
            <a:r>
              <a:rPr lang="en-IN" sz="1800" dirty="0">
                <a:solidFill>
                  <a:schemeClr val="accent6">
                    <a:lumMod val="75000"/>
                  </a:schemeClr>
                </a:solidFill>
                <a:latin typeface="Times New Roman" panose="02020603050405020304" pitchFamily="18" charset="0"/>
                <a:cs typeface="Times New Roman" panose="02020603050405020304" pitchFamily="18" charset="0"/>
              </a:rPr>
              <a:t>on screen, paper, or in other media.CSS saves a lot of work. It </a:t>
            </a:r>
            <a:r>
              <a:rPr lang="en-IN" sz="1800" dirty="0" smtClean="0">
                <a:solidFill>
                  <a:schemeClr val="accent6">
                    <a:lumMod val="75000"/>
                  </a:schemeClr>
                </a:solidFill>
                <a:latin typeface="Times New Roman" panose="02020603050405020304" pitchFamily="18" charset="0"/>
                <a:cs typeface="Times New Roman" panose="02020603050405020304" pitchFamily="18" charset="0"/>
              </a:rPr>
              <a:t>can control </a:t>
            </a:r>
            <a:r>
              <a:rPr lang="en-IN" sz="1800" dirty="0">
                <a:solidFill>
                  <a:schemeClr val="accent6">
                    <a:lumMod val="75000"/>
                  </a:schemeClr>
                </a:solidFill>
                <a:latin typeface="Times New Roman" panose="02020603050405020304" pitchFamily="18" charset="0"/>
                <a:cs typeface="Times New Roman" panose="02020603050405020304" pitchFamily="18" charset="0"/>
              </a:rPr>
              <a:t>the layout of multiple web pages all at once. CSS is used to define </a:t>
            </a:r>
            <a:r>
              <a:rPr lang="en-IN" sz="1800" dirty="0" smtClean="0">
                <a:solidFill>
                  <a:schemeClr val="accent6">
                    <a:lumMod val="75000"/>
                  </a:schemeClr>
                </a:solidFill>
                <a:latin typeface="Times New Roman" panose="02020603050405020304" pitchFamily="18" charset="0"/>
                <a:cs typeface="Times New Roman" panose="02020603050405020304" pitchFamily="18" charset="0"/>
              </a:rPr>
              <a:t>styles for </a:t>
            </a:r>
            <a:r>
              <a:rPr lang="en-IN" sz="1800" dirty="0">
                <a:solidFill>
                  <a:schemeClr val="accent6">
                    <a:lumMod val="75000"/>
                  </a:schemeClr>
                </a:solidFill>
                <a:latin typeface="Times New Roman" panose="02020603050405020304" pitchFamily="18" charset="0"/>
                <a:cs typeface="Times New Roman" panose="02020603050405020304" pitchFamily="18" charset="0"/>
              </a:rPr>
              <a:t>your web pages, including the design, layout and variations in display </a:t>
            </a:r>
            <a:r>
              <a:rPr lang="en-IN" sz="1800" dirty="0" smtClean="0">
                <a:solidFill>
                  <a:schemeClr val="accent6">
                    <a:lumMod val="75000"/>
                  </a:schemeClr>
                </a:solidFill>
                <a:latin typeface="Times New Roman" panose="02020603050405020304" pitchFamily="18" charset="0"/>
                <a:cs typeface="Times New Roman" panose="02020603050405020304" pitchFamily="18" charset="0"/>
              </a:rPr>
              <a:t>for different </a:t>
            </a:r>
            <a:r>
              <a:rPr lang="en-IN" sz="1800" dirty="0">
                <a:solidFill>
                  <a:schemeClr val="accent6">
                    <a:lumMod val="75000"/>
                  </a:schemeClr>
                </a:solidFill>
                <a:latin typeface="Times New Roman" panose="02020603050405020304" pitchFamily="18" charset="0"/>
                <a:cs typeface="Times New Roman" panose="02020603050405020304" pitchFamily="18" charset="0"/>
              </a:rPr>
              <a:t>devices and screen sizes. </a:t>
            </a:r>
            <a:endParaRPr lang="en-US" sz="18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847640" y="4797152"/>
            <a:ext cx="7416824" cy="163121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 </a:t>
            </a:r>
            <a:r>
              <a:rPr lang="en-US"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Types of </a:t>
            </a:r>
            <a:r>
              <a:rPr lang="en-US" sz="2000" b="1" dirty="0" smtClean="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CSS :</a:t>
            </a:r>
          </a:p>
          <a:p>
            <a:endParaRPr lang="en-US" sz="2000" dirty="0">
              <a:solidFill>
                <a:schemeClr val="accent2"/>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smtClean="0">
                <a:solidFill>
                  <a:schemeClr val="accent2"/>
                </a:solidFill>
                <a:latin typeface="Times New Roman" panose="02020603050405020304" pitchFamily="18" charset="0"/>
                <a:cs typeface="Times New Roman" panose="02020603050405020304" pitchFamily="18" charset="0"/>
              </a:rPr>
              <a:t>Inline </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using a style attribute in HTML elements</a:t>
            </a:r>
          </a:p>
          <a:p>
            <a:pPr marL="342900" indent="-342900">
              <a:buFont typeface="+mj-lt"/>
              <a:buAutoNum type="arabicPeriod"/>
            </a:pPr>
            <a:r>
              <a:rPr lang="en-US" sz="2000" dirty="0" smtClean="0">
                <a:solidFill>
                  <a:schemeClr val="accent2"/>
                </a:solidFill>
                <a:latin typeface="Times New Roman" panose="02020603050405020304" pitchFamily="18" charset="0"/>
                <a:cs typeface="Times New Roman" panose="02020603050405020304" pitchFamily="18" charset="0"/>
              </a:rPr>
              <a:t>Internal </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using a&lt;style&gt; element in the HTML &lt;head&gt; section</a:t>
            </a:r>
          </a:p>
          <a:p>
            <a:pPr marL="342900" indent="-342900">
              <a:buFont typeface="+mj-lt"/>
              <a:buAutoNum type="arabicPeriod"/>
            </a:pPr>
            <a:r>
              <a:rPr lang="en-US" sz="2000" dirty="0" smtClean="0">
                <a:solidFill>
                  <a:schemeClr val="accent2"/>
                </a:solidFill>
                <a:latin typeface="Times New Roman" panose="02020603050405020304" pitchFamily="18" charset="0"/>
                <a:cs typeface="Times New Roman" panose="02020603050405020304" pitchFamily="18" charset="0"/>
              </a:rPr>
              <a:t>External </a:t>
            </a:r>
            <a:r>
              <a:rPr lang="en-US" sz="2000" dirty="0">
                <a:solidFill>
                  <a:schemeClr val="accent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using one or more external CSS files</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437" y="2636912"/>
            <a:ext cx="3654787"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06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459</TotalTime>
  <Words>1475</Words>
  <Application>Microsoft Office PowerPoint</Application>
  <PresentationFormat>On-screen Show (4:3)</PresentationFormat>
  <Paragraphs>219</Paragraphs>
  <Slides>30</Slides>
  <Notes>2</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Angles</vt:lpstr>
      <vt:lpstr>PowerPoint Presentation</vt:lpstr>
      <vt:lpstr>Lifestyle Store</vt:lpstr>
      <vt:lpstr>Technology used :</vt:lpstr>
      <vt:lpstr>Objective of Training</vt:lpstr>
      <vt:lpstr>What is html 5?</vt:lpstr>
      <vt:lpstr>Features of html5</vt:lpstr>
      <vt:lpstr>HTML5 Page Structure:</vt:lpstr>
      <vt:lpstr>Form elements :</vt:lpstr>
      <vt:lpstr>CSS (Cascading Style Sheets)</vt:lpstr>
      <vt:lpstr>TYPES OF STYLING</vt:lpstr>
      <vt:lpstr>TYPES OF STYLING</vt:lpstr>
      <vt:lpstr>CSS Box Model</vt:lpstr>
      <vt:lpstr>Bootstrap</vt:lpstr>
      <vt:lpstr>PowerPoint Presentation</vt:lpstr>
      <vt:lpstr>PowerPoint Presentation</vt:lpstr>
      <vt:lpstr>PowerPoint Presentation</vt:lpstr>
      <vt:lpstr>PowerPoint Presentation</vt:lpstr>
      <vt:lpstr>Table - Structure</vt:lpstr>
      <vt:lpstr>table - Structure</vt:lpstr>
      <vt:lpstr>table - Structure</vt:lpstr>
      <vt:lpstr>Screenshots</vt:lpstr>
      <vt:lpstr>Screenshots</vt:lpstr>
      <vt:lpstr>Screenshots</vt:lpstr>
      <vt:lpstr>Screenshots</vt:lpstr>
      <vt:lpstr>Screenshots</vt:lpstr>
      <vt:lpstr>Screenshots</vt:lpstr>
      <vt:lpstr>Screenshots</vt:lpstr>
      <vt:lpstr>Screenshots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OTHELLO GAME IN JAVA</dc:title>
  <dc:creator>Intel Inside</dc:creator>
  <cp:lastModifiedBy>Dell India</cp:lastModifiedBy>
  <cp:revision>51</cp:revision>
  <dcterms:created xsi:type="dcterms:W3CDTF">2018-09-11T16:11:28Z</dcterms:created>
  <dcterms:modified xsi:type="dcterms:W3CDTF">2019-09-17T06:13:16Z</dcterms:modified>
</cp:coreProperties>
</file>